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69" r:id="rId4"/>
    <p:sldId id="270" r:id="rId5"/>
    <p:sldId id="281" r:id="rId6"/>
    <p:sldId id="282" r:id="rId7"/>
    <p:sldId id="283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84" r:id="rId17"/>
    <p:sldId id="279" r:id="rId18"/>
    <p:sldId id="280" r:id="rId19"/>
    <p:sldId id="286" r:id="rId20"/>
    <p:sldId id="285" r:id="rId21"/>
    <p:sldId id="288" r:id="rId22"/>
    <p:sldId id="287" r:id="rId23"/>
    <p:sldId id="289" r:id="rId24"/>
  </p:sldIdLst>
  <p:sldSz cx="9144000" cy="5143500" type="screen16x9"/>
  <p:notesSz cx="6858000" cy="9144000"/>
  <p:embeddedFontLst>
    <p:embeddedFont>
      <p:font typeface="Bahnschrift Light Condensed" panose="020B0502040204020203" pitchFamily="34" charset="0"/>
      <p:regular r:id="rId26"/>
    </p:embeddedFont>
    <p:embeddedFont>
      <p:font typeface="Economica" panose="020B0604020202020204" charset="0"/>
      <p:regular r:id="rId27"/>
      <p:bold r:id="rId28"/>
      <p:italic r:id="rId29"/>
      <p:boldItalic r:id="rId30"/>
    </p:embeddedFont>
    <p:embeddedFont>
      <p:font typeface="Open Sans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19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jpeg>
</file>

<file path=ppt/media/image41.jpeg>
</file>

<file path=ppt/media/image42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381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68666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6683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4826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24813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04737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57982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71902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2730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6644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11779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4231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88000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9905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6147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7592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5827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57607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7197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7909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6049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1.jpeg"/><Relationship Id="rId5" Type="http://schemas.openxmlformats.org/officeDocument/2006/relationships/image" Target="../media/image40.jpeg"/><Relationship Id="rId4" Type="http://schemas.openxmlformats.org/officeDocument/2006/relationships/image" Target="../media/image39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805449" y="821299"/>
            <a:ext cx="4672783" cy="12272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ru-RU" sz="2400" dirty="0" err="1">
                <a:latin typeface="Bahnschrift Light Condensed" panose="020B0502040204020203" pitchFamily="34" charset="0"/>
              </a:rPr>
              <a:t>Дослідження</a:t>
            </a:r>
            <a:r>
              <a:rPr lang="ru-RU" sz="2400" dirty="0">
                <a:latin typeface="Bahnschrift Light Condensed" panose="020B0502040204020203" pitchFamily="34" charset="0"/>
              </a:rPr>
              <a:t> </a:t>
            </a:r>
            <a:r>
              <a:rPr lang="ru-RU" sz="2400" dirty="0" err="1">
                <a:latin typeface="Bahnschrift Light Condensed" panose="020B0502040204020203" pitchFamily="34" charset="0"/>
              </a:rPr>
              <a:t>методів</a:t>
            </a:r>
            <a:r>
              <a:rPr lang="ru-RU" sz="2400" dirty="0">
                <a:latin typeface="Bahnschrift Light Condensed" panose="020B0502040204020203" pitchFamily="34" charset="0"/>
              </a:rPr>
              <a:t> </a:t>
            </a:r>
            <a:r>
              <a:rPr lang="ru-RU" sz="2400" dirty="0" err="1">
                <a:latin typeface="Bahnschrift Light Condensed" panose="020B0502040204020203" pitchFamily="34" charset="0"/>
              </a:rPr>
              <a:t>створення</a:t>
            </a:r>
            <a:r>
              <a:rPr lang="ru-RU" sz="2400" dirty="0">
                <a:latin typeface="Bahnschrift Light Condensed" panose="020B0502040204020203" pitchFamily="34" charset="0"/>
              </a:rPr>
              <a:t> штучного </a:t>
            </a:r>
            <a:r>
              <a:rPr lang="ru-RU" sz="2400" dirty="0" err="1">
                <a:latin typeface="Bahnschrift Light Condensed" panose="020B0502040204020203" pitchFamily="34" charset="0"/>
              </a:rPr>
              <a:t>інтелекту</a:t>
            </a:r>
            <a:r>
              <a:rPr lang="ru-RU" sz="2400" dirty="0">
                <a:latin typeface="Bahnschrift Light Condensed" panose="020B0502040204020203" pitchFamily="34" charset="0"/>
              </a:rPr>
              <a:t> для </a:t>
            </a:r>
            <a:r>
              <a:rPr lang="ru-RU" sz="2400" dirty="0" err="1">
                <a:latin typeface="Bahnschrift Light Condensed" panose="020B0502040204020203" pitchFamily="34" charset="0"/>
              </a:rPr>
              <a:t>різних</a:t>
            </a:r>
            <a:r>
              <a:rPr lang="ru-RU" sz="2400" dirty="0">
                <a:latin typeface="Bahnschrift Light Condensed" panose="020B0502040204020203" pitchFamily="34" charset="0"/>
              </a:rPr>
              <a:t> </a:t>
            </a:r>
            <a:r>
              <a:rPr lang="ru-RU" sz="2400" dirty="0" err="1">
                <a:latin typeface="Bahnschrift Light Condensed" panose="020B0502040204020203" pitchFamily="34" charset="0"/>
              </a:rPr>
              <a:t>сценаріїв</a:t>
            </a:r>
            <a:r>
              <a:rPr lang="ru-RU" sz="2400" dirty="0">
                <a:latin typeface="Bahnschrift Light Condensed" panose="020B0502040204020203" pitchFamily="34" charset="0"/>
              </a:rPr>
              <a:t> </a:t>
            </a:r>
            <a:r>
              <a:rPr lang="ru-RU" sz="2400" dirty="0" err="1">
                <a:latin typeface="Bahnschrift Light Condensed" panose="020B0502040204020203" pitchFamily="34" charset="0"/>
              </a:rPr>
              <a:t>гри</a:t>
            </a:r>
            <a:r>
              <a:rPr lang="ru-RU" sz="2400" dirty="0">
                <a:latin typeface="Bahnschrift Light Condensed" panose="020B0502040204020203" pitchFamily="34" charset="0"/>
              </a:rPr>
              <a:t> на </a:t>
            </a:r>
            <a:r>
              <a:rPr lang="ru-RU" sz="2400" dirty="0" err="1">
                <a:latin typeface="Bahnschrift Light Condensed" panose="020B0502040204020203" pitchFamily="34" charset="0"/>
              </a:rPr>
              <a:t>платформі</a:t>
            </a:r>
            <a:r>
              <a:rPr lang="ru-RU" sz="2400" dirty="0">
                <a:latin typeface="Bahnschrift Light Condensed" panose="020B0502040204020203" pitchFamily="34" charset="0"/>
              </a:rPr>
              <a:t> Unity</a:t>
            </a:r>
            <a:endParaRPr sz="1200" dirty="0">
              <a:latin typeface="Bahnschrift Light Condensed" panose="020B0502040204020203" pitchFamily="34" charset="0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366977" y="3094961"/>
            <a:ext cx="2977117" cy="12645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latin typeface="Bahnschrift Light Condensed" panose="020B0502040204020203" pitchFamily="34" charset="0"/>
              </a:rPr>
              <a:t>Пилявський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Дмитро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Ігорович</a:t>
            </a:r>
            <a:endParaRPr lang="ru-RU" dirty="0">
              <a:latin typeface="Bahnschrift Light Condensed" panose="020B0502040204020203" pitchFamily="3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 err="1">
                <a:latin typeface="Bahnschrift Light Condensed" panose="020B0502040204020203" pitchFamily="34" charset="0"/>
              </a:rPr>
              <a:t>Ст.гр</a:t>
            </a:r>
            <a:r>
              <a:rPr lang="uk-UA" dirty="0">
                <a:latin typeface="Bahnschrift Light Condensed" panose="020B0502040204020203" pitchFamily="34" charset="0"/>
              </a:rPr>
              <a:t>. ІПЗм-22-3</a:t>
            </a:r>
          </a:p>
          <a:p>
            <a:pPr marL="0" indent="0" algn="r"/>
            <a:r>
              <a:rPr lang="ru-RU" dirty="0" err="1">
                <a:latin typeface="Bahnschrift Light Condensed" panose="020B0502040204020203" pitchFamily="34" charset="0"/>
              </a:rPr>
              <a:t>Науковий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керівник</a:t>
            </a:r>
            <a:r>
              <a:rPr lang="ru-RU" dirty="0">
                <a:latin typeface="Bahnschrift Light Condensed" panose="020B0502040204020203" pitchFamily="34" charset="0"/>
              </a:rPr>
              <a:t>: к.т.н., доцент </a:t>
            </a:r>
            <a:r>
              <a:rPr lang="ru-RU" dirty="0" err="1">
                <a:latin typeface="Bahnschrift Light Condensed" panose="020B0502040204020203" pitchFamily="34" charset="0"/>
              </a:rPr>
              <a:t>Олексій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Сергійович</a:t>
            </a:r>
            <a:r>
              <a:rPr lang="ru-RU" dirty="0">
                <a:latin typeface="Bahnschrift Light Condensed" panose="020B0502040204020203" pitchFamily="34" charset="0"/>
              </a:rPr>
              <a:t> Назаров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uk-UA" dirty="0">
              <a:latin typeface="Bahnschrift Light Condensed" panose="020B0502040204020203" pitchFamily="34" charset="0"/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725" y="170825"/>
            <a:ext cx="2133975" cy="3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8504" y="170825"/>
            <a:ext cx="1924921" cy="4391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77EB035-8FCA-44A4-84B7-4D37F7BDD3CC}"/>
              </a:ext>
            </a:extLst>
          </p:cNvPr>
          <p:cNvSpPr/>
          <p:nvPr/>
        </p:nvSpPr>
        <p:spPr>
          <a:xfrm>
            <a:off x="3792780" y="4650375"/>
            <a:ext cx="1558440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100" dirty="0">
                <a:latin typeface="Bahnschrift Light Condensed" panose="020B0502040204020203" pitchFamily="34" charset="0"/>
              </a:rPr>
              <a:t>18 червня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пошуку</a:t>
            </a:r>
            <a:r>
              <a:rPr lang="ru-RU" sz="2800" dirty="0">
                <a:latin typeface="Bahnschrift Light Condensed" panose="020B0502040204020203" pitchFamily="34" charset="0"/>
              </a:rPr>
              <a:t> шляху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0" y="564275"/>
            <a:ext cx="4330995" cy="1414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114300" indent="0">
              <a:buNone/>
            </a:pPr>
            <a:r>
              <a:rPr lang="tr-TR" dirty="0"/>
              <a:t>A</a:t>
            </a:r>
            <a:r>
              <a:rPr lang="en-US" dirty="0"/>
              <a:t>-Star</a:t>
            </a:r>
            <a:endParaRPr lang="uk-UA" dirty="0"/>
          </a:p>
          <a:p>
            <a:r>
              <a:rPr lang="uk-UA" dirty="0"/>
              <a:t>шукає найкоротший шлях</a:t>
            </a:r>
          </a:p>
          <a:p>
            <a:r>
              <a:rPr lang="ru-RU" dirty="0" err="1"/>
              <a:t>комбінує</a:t>
            </a:r>
            <a:r>
              <a:rPr lang="ru-RU" dirty="0"/>
              <a:t> </a:t>
            </a:r>
            <a:r>
              <a:rPr lang="ru-RU" dirty="0" err="1"/>
              <a:t>пошук</a:t>
            </a:r>
            <a:r>
              <a:rPr lang="ru-RU" dirty="0"/>
              <a:t> за </a:t>
            </a:r>
            <a:r>
              <a:rPr lang="ru-RU" dirty="0" err="1"/>
              <a:t>найменшою</a:t>
            </a:r>
            <a:r>
              <a:rPr lang="ru-RU" dirty="0"/>
              <a:t> </a:t>
            </a:r>
            <a:r>
              <a:rPr lang="ru-RU" dirty="0" err="1"/>
              <a:t>вартістю</a:t>
            </a:r>
            <a:r>
              <a:rPr lang="ru-RU" dirty="0"/>
              <a:t> та </a:t>
            </a:r>
            <a:r>
              <a:rPr lang="ru-RU" dirty="0" err="1"/>
              <a:t>жадібний</a:t>
            </a:r>
            <a:r>
              <a:rPr lang="ru-RU" dirty="0"/>
              <a:t> </a:t>
            </a:r>
            <a:r>
              <a:rPr lang="ru-RU" dirty="0" err="1"/>
              <a:t>пошук</a:t>
            </a:r>
            <a:r>
              <a:rPr lang="ru-RU" dirty="0"/>
              <a:t>, </a:t>
            </a:r>
            <a:r>
              <a:rPr lang="ru-RU" dirty="0" err="1"/>
              <a:t>використовуючи</a:t>
            </a:r>
            <a:r>
              <a:rPr lang="ru-RU" dirty="0"/>
              <a:t> </a:t>
            </a:r>
            <a:r>
              <a:rPr lang="ru-RU" dirty="0" err="1"/>
              <a:t>евристичну</a:t>
            </a:r>
            <a:r>
              <a:rPr lang="ru-RU" dirty="0"/>
              <a:t> </a:t>
            </a:r>
            <a:r>
              <a:rPr lang="ru-RU" dirty="0" err="1"/>
              <a:t>функцію</a:t>
            </a:r>
            <a:r>
              <a:rPr lang="ru-RU" dirty="0"/>
              <a:t> для </a:t>
            </a:r>
            <a:r>
              <a:rPr lang="ru-RU" dirty="0" err="1"/>
              <a:t>оцінки</a:t>
            </a:r>
            <a:r>
              <a:rPr lang="ru-RU" dirty="0"/>
              <a:t> </a:t>
            </a:r>
            <a:r>
              <a:rPr lang="ru-RU" dirty="0" err="1"/>
              <a:t>вартості</a:t>
            </a:r>
            <a:r>
              <a:rPr lang="ru-RU" dirty="0"/>
              <a:t> шляху</a:t>
            </a:r>
            <a:endParaRPr lang="uk-UA" dirty="0"/>
          </a:p>
          <a:p>
            <a:pPr marL="114300" indent="0">
              <a:buNone/>
            </a:pPr>
            <a:endParaRPr lang="ru-RU" dirty="0"/>
          </a:p>
          <a:p>
            <a:endParaRPr lang="ru-RU" dirty="0"/>
          </a:p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endParaRPr lang="ru-RU" dirty="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3D63305-B81E-4CEB-8EE8-CA2445E73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978639"/>
            <a:ext cx="4005708" cy="31648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7AE97AC-A7D5-4169-8A0D-0389AE641A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8690" y="0"/>
            <a:ext cx="4315310" cy="25730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90168F0-7AFE-4EFE-A95F-D630750AAD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8690" y="2571750"/>
            <a:ext cx="4315309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373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пошуку</a:t>
            </a:r>
            <a:r>
              <a:rPr lang="ru-RU" sz="2800" dirty="0">
                <a:latin typeface="Bahnschrift Light Condensed" panose="020B0502040204020203" pitchFamily="34" charset="0"/>
              </a:rPr>
              <a:t> шляху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0" y="564276"/>
            <a:ext cx="4330995" cy="13407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114300" indent="0">
              <a:buNone/>
            </a:pPr>
            <a:r>
              <a:rPr lang="tr-TR" dirty="0"/>
              <a:t>Greedy Best First Search</a:t>
            </a:r>
            <a:endParaRPr lang="ru-RU" dirty="0"/>
          </a:p>
          <a:p>
            <a:r>
              <a:rPr lang="ru-RU" dirty="0" err="1"/>
              <a:t>швидкий</a:t>
            </a:r>
            <a:r>
              <a:rPr lang="ru-RU" dirty="0"/>
              <a:t>, але не </a:t>
            </a:r>
            <a:r>
              <a:rPr lang="ru-RU" dirty="0" err="1"/>
              <a:t>гарантує</a:t>
            </a:r>
            <a:r>
              <a:rPr lang="ru-RU" dirty="0"/>
              <a:t> </a:t>
            </a:r>
            <a:r>
              <a:rPr lang="ru-RU" dirty="0" err="1"/>
              <a:t>знаходження</a:t>
            </a:r>
            <a:r>
              <a:rPr lang="ru-RU" dirty="0"/>
              <a:t> </a:t>
            </a:r>
            <a:r>
              <a:rPr lang="ru-RU" dirty="0" err="1"/>
              <a:t>найкоротшого</a:t>
            </a:r>
            <a:r>
              <a:rPr lang="ru-RU" dirty="0"/>
              <a:t> шляху</a:t>
            </a:r>
          </a:p>
          <a:p>
            <a:r>
              <a:rPr lang="ru-RU" dirty="0" err="1"/>
              <a:t>обирає</a:t>
            </a:r>
            <a:r>
              <a:rPr lang="ru-RU" dirty="0"/>
              <a:t> </a:t>
            </a:r>
            <a:r>
              <a:rPr lang="ru-RU" dirty="0" err="1"/>
              <a:t>вершини</a:t>
            </a:r>
            <a:r>
              <a:rPr lang="ru-RU" dirty="0"/>
              <a:t> на </a:t>
            </a:r>
            <a:r>
              <a:rPr lang="ru-RU" dirty="0" err="1"/>
              <a:t>основі</a:t>
            </a:r>
            <a:r>
              <a:rPr lang="ru-RU" dirty="0"/>
              <a:t> </a:t>
            </a:r>
            <a:r>
              <a:rPr lang="ru-RU" dirty="0" err="1"/>
              <a:t>евристичної</a:t>
            </a:r>
            <a:r>
              <a:rPr lang="ru-RU" dirty="0"/>
              <a:t> </a:t>
            </a:r>
            <a:r>
              <a:rPr lang="ru-RU" dirty="0" err="1"/>
              <a:t>функції</a:t>
            </a:r>
            <a:r>
              <a:rPr lang="ru-RU" dirty="0"/>
              <a:t>, яка </a:t>
            </a:r>
            <a:r>
              <a:rPr lang="ru-RU" dirty="0" err="1"/>
              <a:t>оцінює</a:t>
            </a:r>
            <a:r>
              <a:rPr lang="ru-RU" dirty="0"/>
              <a:t> </a:t>
            </a:r>
            <a:r>
              <a:rPr lang="ru-RU" dirty="0" err="1"/>
              <a:t>вартість</a:t>
            </a:r>
            <a:r>
              <a:rPr lang="ru-RU" dirty="0"/>
              <a:t> до </a:t>
            </a:r>
            <a:r>
              <a:rPr lang="ru-RU" dirty="0" err="1"/>
              <a:t>цільової</a:t>
            </a:r>
            <a:r>
              <a:rPr lang="ru-RU" dirty="0"/>
              <a:t> </a:t>
            </a:r>
            <a:r>
              <a:rPr lang="ru-RU" dirty="0" err="1"/>
              <a:t>вершини</a:t>
            </a:r>
            <a:r>
              <a:rPr lang="ru-RU" dirty="0"/>
              <a:t>, і </a:t>
            </a:r>
            <a:r>
              <a:rPr lang="ru-RU" dirty="0" err="1"/>
              <a:t>розширює</a:t>
            </a:r>
            <a:r>
              <a:rPr lang="ru-RU" dirty="0"/>
              <a:t> </a:t>
            </a:r>
            <a:r>
              <a:rPr lang="ru-RU" dirty="0" err="1"/>
              <a:t>найперспективніші</a:t>
            </a:r>
            <a:r>
              <a:rPr lang="ru-RU" dirty="0"/>
              <a:t> </a:t>
            </a:r>
            <a:r>
              <a:rPr lang="ru-RU" dirty="0" err="1"/>
              <a:t>вузли</a:t>
            </a:r>
            <a:r>
              <a:rPr lang="ru-RU" dirty="0"/>
              <a:t>,</a:t>
            </a:r>
          </a:p>
          <a:p>
            <a:endParaRPr lang="ru-RU" dirty="0"/>
          </a:p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endParaRPr lang="ru-RU" dirty="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2D6CCA9-44B1-4AA4-A336-8D284A134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05001"/>
            <a:ext cx="4157855" cy="32385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F446E7F-33B6-43CD-95F8-137A1698A4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3460" y="2567332"/>
            <a:ext cx="4320540" cy="257616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B34C084-2C45-4F02-9A3B-B7C3CCAED8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3005" y="0"/>
            <a:ext cx="4330995" cy="25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36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пошуку</a:t>
            </a:r>
            <a:r>
              <a:rPr lang="ru-RU" sz="2800" dirty="0">
                <a:latin typeface="Bahnschrift Light Condensed" panose="020B0502040204020203" pitchFamily="34" charset="0"/>
              </a:rPr>
              <a:t> шляху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0" y="564275"/>
            <a:ext cx="4330996" cy="13261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114300" indent="0">
              <a:buNone/>
            </a:pPr>
            <a:r>
              <a:rPr lang="tr-TR" dirty="0"/>
              <a:t>Depth First Search</a:t>
            </a:r>
            <a:endParaRPr lang="ru-RU" dirty="0"/>
          </a:p>
          <a:p>
            <a:r>
              <a:rPr lang="ru-RU" dirty="0" err="1"/>
              <a:t>підходить</a:t>
            </a:r>
            <a:r>
              <a:rPr lang="ru-RU" dirty="0"/>
              <a:t> для задач, де </a:t>
            </a:r>
            <a:r>
              <a:rPr lang="ru-RU" dirty="0" err="1"/>
              <a:t>важливо</a:t>
            </a:r>
            <a:r>
              <a:rPr lang="ru-RU" dirty="0"/>
              <a:t> </a:t>
            </a:r>
            <a:r>
              <a:rPr lang="ru-RU" dirty="0" err="1"/>
              <a:t>досліджувати</a:t>
            </a:r>
            <a:r>
              <a:rPr lang="ru-RU" dirty="0"/>
              <a:t> </a:t>
            </a:r>
            <a:r>
              <a:rPr lang="ru-RU" dirty="0" err="1"/>
              <a:t>всі</a:t>
            </a:r>
            <a:r>
              <a:rPr lang="ru-RU" dirty="0"/>
              <a:t> </a:t>
            </a:r>
            <a:r>
              <a:rPr lang="ru-RU" dirty="0" err="1"/>
              <a:t>можливі</a:t>
            </a:r>
            <a:r>
              <a:rPr lang="ru-RU" dirty="0"/>
              <a:t> шляхи, </a:t>
            </a:r>
            <a:r>
              <a:rPr lang="ru-RU" dirty="0" err="1"/>
              <a:t>наприклад</a:t>
            </a:r>
            <a:r>
              <a:rPr lang="ru-RU" dirty="0"/>
              <a:t>, у </a:t>
            </a:r>
            <a:r>
              <a:rPr lang="ru-RU" dirty="0" err="1"/>
              <a:t>лабіринтах</a:t>
            </a:r>
            <a:r>
              <a:rPr lang="ru-RU" dirty="0"/>
              <a:t>, але не </a:t>
            </a:r>
            <a:r>
              <a:rPr lang="ru-RU" dirty="0" err="1"/>
              <a:t>ефективний</a:t>
            </a:r>
            <a:r>
              <a:rPr lang="ru-RU" dirty="0"/>
              <a:t> для </a:t>
            </a:r>
            <a:r>
              <a:rPr lang="ru-RU" dirty="0" err="1"/>
              <a:t>знаходження</a:t>
            </a:r>
            <a:r>
              <a:rPr lang="ru-RU" dirty="0"/>
              <a:t> </a:t>
            </a:r>
            <a:r>
              <a:rPr lang="ru-RU" dirty="0" err="1"/>
              <a:t>найкоротших</a:t>
            </a:r>
            <a:r>
              <a:rPr lang="ru-RU" dirty="0"/>
              <a:t> </a:t>
            </a:r>
            <a:r>
              <a:rPr lang="ru-RU" dirty="0" err="1"/>
              <a:t>шляхів</a:t>
            </a:r>
            <a:endParaRPr lang="ru-RU" dirty="0"/>
          </a:p>
          <a:p>
            <a:r>
              <a:rPr lang="ru-RU" dirty="0" err="1"/>
              <a:t>працює</a:t>
            </a:r>
            <a:r>
              <a:rPr lang="ru-RU" dirty="0"/>
              <a:t> за принципом </a:t>
            </a:r>
            <a:r>
              <a:rPr lang="ru-RU" dirty="0" err="1"/>
              <a:t>глибини</a:t>
            </a:r>
            <a:endParaRPr lang="ru-RU" dirty="0"/>
          </a:p>
          <a:p>
            <a:endParaRPr lang="ru-RU" dirty="0"/>
          </a:p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endParaRPr lang="ru-RU" dirty="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672A3EB-3314-458B-88BE-DDD56207E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90458"/>
            <a:ext cx="4107180" cy="31616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B8B85A8-EBEF-4499-B8AA-EAEA326852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068" y="2505806"/>
            <a:ext cx="4425961" cy="263769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76FCDE6-BA4A-49EA-AF44-87EFF68B12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3004" y="0"/>
            <a:ext cx="4330996" cy="250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947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пошуку</a:t>
            </a:r>
            <a:r>
              <a:rPr lang="ru-RU" sz="2800" dirty="0">
                <a:latin typeface="Bahnschrift Light Condensed" panose="020B0502040204020203" pitchFamily="34" charset="0"/>
              </a:rPr>
              <a:t> шляху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0" y="564275"/>
            <a:ext cx="4330995" cy="15012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114300" indent="0">
              <a:buNone/>
            </a:pPr>
            <a:r>
              <a:rPr lang="tr-TR" dirty="0"/>
              <a:t>Bidirectional Search</a:t>
            </a:r>
            <a:endParaRPr lang="ru-RU" dirty="0"/>
          </a:p>
          <a:p>
            <a:r>
              <a:rPr lang="ru-RU" dirty="0" err="1"/>
              <a:t>гарантує</a:t>
            </a:r>
            <a:r>
              <a:rPr lang="ru-RU" dirty="0"/>
              <a:t> </a:t>
            </a:r>
            <a:r>
              <a:rPr lang="ru-RU" dirty="0" err="1"/>
              <a:t>знаходження</a:t>
            </a:r>
            <a:r>
              <a:rPr lang="ru-RU" dirty="0"/>
              <a:t> </a:t>
            </a:r>
            <a:r>
              <a:rPr lang="ru-RU" dirty="0" err="1"/>
              <a:t>найкоротшого</a:t>
            </a:r>
            <a:r>
              <a:rPr lang="ru-RU" dirty="0"/>
              <a:t> шляху</a:t>
            </a:r>
          </a:p>
          <a:p>
            <a:r>
              <a:rPr lang="ru-RU" dirty="0" err="1"/>
              <a:t>працює</a:t>
            </a:r>
            <a:r>
              <a:rPr lang="ru-RU" dirty="0"/>
              <a:t> </a:t>
            </a:r>
            <a:r>
              <a:rPr lang="ru-RU" dirty="0" err="1"/>
              <a:t>одночасно</a:t>
            </a:r>
            <a:r>
              <a:rPr lang="ru-RU" dirty="0"/>
              <a:t> з </a:t>
            </a:r>
            <a:r>
              <a:rPr lang="ru-RU" dirty="0" err="1"/>
              <a:t>двох</a:t>
            </a:r>
            <a:r>
              <a:rPr lang="ru-RU" dirty="0"/>
              <a:t> </a:t>
            </a:r>
            <a:r>
              <a:rPr lang="ru-RU" dirty="0" err="1"/>
              <a:t>напрямків</a:t>
            </a:r>
            <a:r>
              <a:rPr lang="ru-RU" dirty="0"/>
              <a:t>: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початкової</a:t>
            </a:r>
            <a:r>
              <a:rPr lang="ru-RU" dirty="0"/>
              <a:t> </a:t>
            </a:r>
            <a:r>
              <a:rPr lang="ru-RU" dirty="0" err="1"/>
              <a:t>вершини</a:t>
            </a:r>
            <a:r>
              <a:rPr lang="ru-RU" dirty="0"/>
              <a:t> та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цільової</a:t>
            </a:r>
            <a:r>
              <a:rPr lang="ru-RU" dirty="0"/>
              <a:t> </a:t>
            </a:r>
            <a:r>
              <a:rPr lang="ru-RU" dirty="0" err="1"/>
              <a:t>вершини</a:t>
            </a:r>
            <a:r>
              <a:rPr lang="ru-RU" dirty="0"/>
              <a:t>, доки </a:t>
            </a:r>
            <a:r>
              <a:rPr lang="ru-RU" dirty="0" err="1"/>
              <a:t>обидва</a:t>
            </a:r>
            <a:r>
              <a:rPr lang="ru-RU" dirty="0"/>
              <a:t> </a:t>
            </a:r>
            <a:r>
              <a:rPr lang="ru-RU" dirty="0" err="1"/>
              <a:t>фронти</a:t>
            </a:r>
            <a:r>
              <a:rPr lang="ru-RU" dirty="0"/>
              <a:t> </a:t>
            </a:r>
            <a:r>
              <a:rPr lang="ru-RU" dirty="0" err="1"/>
              <a:t>пошуку</a:t>
            </a:r>
            <a:r>
              <a:rPr lang="ru-RU" dirty="0"/>
              <a:t> не </a:t>
            </a:r>
            <a:r>
              <a:rPr lang="ru-RU" dirty="0" err="1"/>
              <a:t>зустрінуться</a:t>
            </a:r>
            <a:endParaRPr lang="ru-RU" dirty="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02EF07-2B1C-4A9C-8B5D-3353953174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2065558"/>
            <a:ext cx="3939540" cy="307794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3385E6-0F55-4D86-B61E-C29E575E9B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9027" y="0"/>
            <a:ext cx="4444973" cy="25717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4262933-1FBB-486B-9460-F48825630F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3004" y="2562402"/>
            <a:ext cx="4330995" cy="258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446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пошуку</a:t>
            </a:r>
            <a:r>
              <a:rPr lang="ru-RU" sz="2800" dirty="0">
                <a:latin typeface="Bahnschrift Light Condensed" panose="020B0502040204020203" pitchFamily="34" charset="0"/>
              </a:rPr>
              <a:t> шляху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0" y="564275"/>
            <a:ext cx="4330995" cy="13942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114300" indent="0">
              <a:buNone/>
            </a:pPr>
            <a:r>
              <a:rPr lang="tr-TR" dirty="0"/>
              <a:t>Lee Algorithm</a:t>
            </a:r>
            <a:endParaRPr lang="ru-RU" dirty="0"/>
          </a:p>
          <a:p>
            <a:r>
              <a:rPr lang="ru-RU" dirty="0" err="1"/>
              <a:t>гарантує</a:t>
            </a:r>
            <a:r>
              <a:rPr lang="ru-RU" dirty="0"/>
              <a:t> </a:t>
            </a:r>
            <a:r>
              <a:rPr lang="ru-RU" dirty="0" err="1"/>
              <a:t>знаходження</a:t>
            </a:r>
            <a:r>
              <a:rPr lang="ru-RU" dirty="0"/>
              <a:t> </a:t>
            </a:r>
            <a:r>
              <a:rPr lang="ru-RU" dirty="0" err="1"/>
              <a:t>найкоротшого</a:t>
            </a:r>
            <a:r>
              <a:rPr lang="ru-RU" dirty="0"/>
              <a:t> шляху</a:t>
            </a:r>
          </a:p>
          <a:p>
            <a:r>
              <a:rPr lang="ru-RU" dirty="0" err="1"/>
              <a:t>розширюючи</a:t>
            </a:r>
            <a:r>
              <a:rPr lang="ru-RU" dirty="0"/>
              <a:t> фронт </a:t>
            </a:r>
            <a:r>
              <a:rPr lang="ru-RU" dirty="0" err="1"/>
              <a:t>пошуку</a:t>
            </a:r>
            <a:r>
              <a:rPr lang="ru-RU" dirty="0"/>
              <a:t> </a:t>
            </a:r>
            <a:r>
              <a:rPr lang="ru-RU" dirty="0" err="1"/>
              <a:t>рівномірно</a:t>
            </a:r>
            <a:r>
              <a:rPr lang="ru-RU" dirty="0"/>
              <a:t> у </a:t>
            </a:r>
            <a:r>
              <a:rPr lang="ru-RU" dirty="0" err="1"/>
              <a:t>всі</a:t>
            </a:r>
            <a:r>
              <a:rPr lang="ru-RU" dirty="0"/>
              <a:t> </a:t>
            </a:r>
            <a:r>
              <a:rPr lang="ru-RU" dirty="0" err="1"/>
              <a:t>сторони</a:t>
            </a:r>
            <a:endParaRPr lang="ru-RU" dirty="0"/>
          </a:p>
          <a:p>
            <a:endParaRPr lang="ru-RU" dirty="0"/>
          </a:p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endParaRPr lang="ru-RU" dirty="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2578927-DBF5-4531-B3D8-2D7A5D271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58486"/>
            <a:ext cx="4081537" cy="318501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D0DA691-D32E-4946-909B-7A1AD8EB37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8690" y="2571750"/>
            <a:ext cx="4315310" cy="25717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D87E704-0661-48D2-970F-0D4D5DB652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8690" y="0"/>
            <a:ext cx="4315310" cy="249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301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пошуку</a:t>
            </a:r>
            <a:r>
              <a:rPr lang="ru-RU" sz="2800" dirty="0">
                <a:latin typeface="Bahnschrift Light Condensed" panose="020B0502040204020203" pitchFamily="34" charset="0"/>
              </a:rPr>
              <a:t> шляху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0" y="564275"/>
            <a:ext cx="4330995" cy="13354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114300" indent="0">
              <a:buNone/>
            </a:pPr>
            <a:r>
              <a:rPr lang="tr-TR" dirty="0"/>
              <a:t>Dynamic Programming Maze</a:t>
            </a:r>
            <a:endParaRPr lang="ru-RU" dirty="0"/>
          </a:p>
          <a:p>
            <a:r>
              <a:rPr lang="ru-RU" dirty="0" err="1"/>
              <a:t>забезпечую</a:t>
            </a:r>
            <a:r>
              <a:rPr lang="uk-UA" dirty="0"/>
              <a:t>є</a:t>
            </a:r>
            <a:r>
              <a:rPr lang="ru-RU" dirty="0"/>
              <a:t> </a:t>
            </a:r>
            <a:r>
              <a:rPr lang="ru-RU" dirty="0" err="1"/>
              <a:t>найкоротший</a:t>
            </a:r>
            <a:r>
              <a:rPr lang="ru-RU" dirty="0"/>
              <a:t> шлях до </a:t>
            </a:r>
            <a:r>
              <a:rPr lang="ru-RU" dirty="0" err="1"/>
              <a:t>цільової</a:t>
            </a:r>
            <a:r>
              <a:rPr lang="ru-RU" dirty="0"/>
              <a:t> </a:t>
            </a:r>
            <a:r>
              <a:rPr lang="ru-RU" dirty="0" err="1"/>
              <a:t>вершини</a:t>
            </a:r>
            <a:endParaRPr lang="ru-RU" dirty="0"/>
          </a:p>
          <a:p>
            <a:r>
              <a:rPr lang="ru-RU" dirty="0" err="1"/>
              <a:t>використовує</a:t>
            </a:r>
            <a:r>
              <a:rPr lang="ru-RU" dirty="0"/>
              <a:t> метод </a:t>
            </a:r>
            <a:r>
              <a:rPr lang="ru-RU" dirty="0" err="1"/>
              <a:t>динамічного</a:t>
            </a:r>
            <a:r>
              <a:rPr lang="ru-RU" dirty="0"/>
              <a:t> </a:t>
            </a:r>
            <a:r>
              <a:rPr lang="ru-RU" dirty="0" err="1"/>
              <a:t>програмування</a:t>
            </a:r>
            <a:r>
              <a:rPr lang="ru-RU" dirty="0"/>
              <a:t> для </a:t>
            </a:r>
            <a:r>
              <a:rPr lang="ru-RU" dirty="0" err="1"/>
              <a:t>оновлення</a:t>
            </a:r>
            <a:r>
              <a:rPr lang="ru-RU" dirty="0"/>
              <a:t> </a:t>
            </a:r>
            <a:r>
              <a:rPr lang="ru-RU" dirty="0" err="1"/>
              <a:t>вартості</a:t>
            </a:r>
            <a:r>
              <a:rPr lang="ru-RU" dirty="0"/>
              <a:t> </a:t>
            </a:r>
            <a:r>
              <a:rPr lang="ru-RU" dirty="0" err="1"/>
              <a:t>шляхів</a:t>
            </a:r>
            <a:endParaRPr lang="ru-RU" dirty="0"/>
          </a:p>
          <a:p>
            <a:endParaRPr lang="ru-RU" dirty="0"/>
          </a:p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endParaRPr lang="ru-RU" dirty="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C3E0FD-714C-491A-96BC-8AE74EA9C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99684"/>
            <a:ext cx="4159505" cy="324381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35B6D7-59CE-4947-8055-E59FFBEDF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3005" y="0"/>
            <a:ext cx="4330995" cy="254675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409C3AE-B83D-4082-8EFC-AAB615CF6B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7722" y="2546754"/>
            <a:ext cx="4456278" cy="259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03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пошуку</a:t>
            </a:r>
            <a:r>
              <a:rPr lang="ru-RU" sz="2800" dirty="0">
                <a:latin typeface="Bahnschrift Light Condensed" panose="020B0502040204020203" pitchFamily="34" charset="0"/>
              </a:rPr>
              <a:t> шляху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3F402F9-9A10-4CFB-ACB4-A23B42C6A299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9" y="564275"/>
            <a:ext cx="4524634" cy="2575874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3FFC0D7-BE01-4B3A-B502-14E97D706CC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891" y="2469599"/>
            <a:ext cx="4525110" cy="2575874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5672018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прийняття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рішень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0" y="564275"/>
            <a:ext cx="4330995" cy="4210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114300" indent="0">
              <a:buNone/>
            </a:pPr>
            <a:r>
              <a:rPr lang="ru-RU" dirty="0"/>
              <a:t>Середа </a:t>
            </a:r>
            <a:r>
              <a:rPr lang="ru-RU" dirty="0" err="1"/>
              <a:t>тестування</a:t>
            </a:r>
            <a:endParaRPr lang="ru-RU" dirty="0"/>
          </a:p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endParaRPr lang="ru-RU" dirty="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9F0473D-79EB-4C9C-AA4A-42DB213A99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9430" y="2590188"/>
            <a:ext cx="4134570" cy="246909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0D42E17-4706-409B-839C-778EE60C7B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004890"/>
            <a:ext cx="5009430" cy="299070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E50237D-43AB-4093-A89B-9EA67CA899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7853" y="1050255"/>
            <a:ext cx="2605424" cy="105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171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прийняття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рішень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A256C01-019C-4CCF-842E-5D1CDE855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153" y="2156460"/>
            <a:ext cx="4976847" cy="29870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D6E862-128F-47FF-93D9-037F65093F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83670"/>
            <a:ext cx="4176629" cy="250910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94ED6BC-65A5-432C-8962-ADD4DF7691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6212" y="683671"/>
            <a:ext cx="3324225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799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прийняття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рішень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2C34C5C-4C31-4185-AC0D-8D136A5B50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4631320"/>
              </p:ext>
            </p:extLst>
          </p:nvPr>
        </p:nvGraphicFramePr>
        <p:xfrm>
          <a:off x="5909" y="1394066"/>
          <a:ext cx="3463976" cy="286498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64404">
                  <a:extLst>
                    <a:ext uri="{9D8B030D-6E8A-4147-A177-3AD203B41FA5}">
                      <a16:colId xmlns:a16="http://schemas.microsoft.com/office/drawing/2014/main" val="894098277"/>
                    </a:ext>
                  </a:extLst>
                </a:gridCol>
                <a:gridCol w="1049786">
                  <a:extLst>
                    <a:ext uri="{9D8B030D-6E8A-4147-A177-3AD203B41FA5}">
                      <a16:colId xmlns:a16="http://schemas.microsoft.com/office/drawing/2014/main" val="3500322451"/>
                    </a:ext>
                  </a:extLst>
                </a:gridCol>
                <a:gridCol w="1049786">
                  <a:extLst>
                    <a:ext uri="{9D8B030D-6E8A-4147-A177-3AD203B41FA5}">
                      <a16:colId xmlns:a16="http://schemas.microsoft.com/office/drawing/2014/main" val="2980214075"/>
                    </a:ext>
                  </a:extLst>
                </a:gridCol>
              </a:tblGrid>
              <a:tr h="10067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 dirty="0" err="1">
                          <a:effectLst/>
                        </a:rPr>
                        <a:t>Algorithm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 dirty="0" err="1">
                          <a:effectLst/>
                        </a:rPr>
                        <a:t>Mean</a:t>
                      </a:r>
                      <a:r>
                        <a:rPr lang="uk-UA" sz="1200" dirty="0">
                          <a:effectLst/>
                        </a:rPr>
                        <a:t> </a:t>
                      </a:r>
                      <a:r>
                        <a:rPr lang="uk-UA" sz="1200" dirty="0" err="1">
                          <a:effectLst/>
                        </a:rPr>
                        <a:t>Remains</a:t>
                      </a:r>
                      <a:r>
                        <a:rPr lang="uk-UA" sz="1200" dirty="0">
                          <a:effectLst/>
                        </a:rPr>
                        <a:t> </a:t>
                      </a:r>
                      <a:r>
                        <a:rPr lang="uk-UA" sz="1200" dirty="0" err="1">
                          <a:effectLst/>
                        </a:rPr>
                        <a:t>to</a:t>
                      </a:r>
                      <a:r>
                        <a:rPr lang="uk-UA" sz="1200" dirty="0">
                          <a:effectLst/>
                        </a:rPr>
                        <a:t> </a:t>
                      </a:r>
                      <a:r>
                        <a:rPr lang="uk-UA" sz="1200" dirty="0" err="1">
                          <a:effectLst/>
                        </a:rPr>
                        <a:t>be</a:t>
                      </a:r>
                      <a:r>
                        <a:rPr lang="uk-UA" sz="1200" dirty="0">
                          <a:effectLst/>
                        </a:rPr>
                        <a:t> </a:t>
                      </a:r>
                      <a:r>
                        <a:rPr lang="uk-UA" sz="1200" dirty="0" err="1">
                          <a:effectLst/>
                        </a:rPr>
                        <a:t>Assembled</a:t>
                      </a:r>
                      <a:r>
                        <a:rPr lang="uk-UA" sz="1200" dirty="0">
                          <a:effectLst/>
                        </a:rPr>
                        <a:t> (52), %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Mean Remains to be Assembled (80), %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extLst>
                  <a:ext uri="{0D108BD9-81ED-4DB2-BD59-A6C34878D82A}">
                    <a16:rowId xmlns:a16="http://schemas.microsoft.com/office/drawing/2014/main" val="2405937630"/>
                  </a:ext>
                </a:extLst>
              </a:tr>
              <a:tr h="45762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Behaviour Trees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20.192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22.884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extLst>
                  <a:ext uri="{0D108BD9-81ED-4DB2-BD59-A6C34878D82A}">
                    <a16:rowId xmlns:a16="http://schemas.microsoft.com/office/drawing/2014/main" val="2396166923"/>
                  </a:ext>
                </a:extLst>
              </a:tr>
              <a:tr h="45762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State Machine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3.159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0.625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extLst>
                  <a:ext uri="{0D108BD9-81ED-4DB2-BD59-A6C34878D82A}">
                    <a16:rowId xmlns:a16="http://schemas.microsoft.com/office/drawing/2014/main" val="4019841786"/>
                  </a:ext>
                </a:extLst>
              </a:tr>
              <a:tr h="45762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Timer Based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42.032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30.432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extLst>
                  <a:ext uri="{0D108BD9-81ED-4DB2-BD59-A6C34878D82A}">
                    <a16:rowId xmlns:a16="http://schemas.microsoft.com/office/drawing/2014/main" val="1701965654"/>
                  </a:ext>
                </a:extLst>
              </a:tr>
              <a:tr h="45762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Random Select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>
                          <a:effectLst/>
                        </a:rPr>
                        <a:t>35.508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uk-UA" sz="1200" dirty="0">
                          <a:effectLst/>
                        </a:rPr>
                        <a:t>31.394 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203" marR="57203" marT="0" marB="0"/>
                </a:tc>
                <a:extLst>
                  <a:ext uri="{0D108BD9-81ED-4DB2-BD59-A6C34878D82A}">
                    <a16:rowId xmlns:a16="http://schemas.microsoft.com/office/drawing/2014/main" val="4120425304"/>
                  </a:ext>
                </a:extLst>
              </a:tr>
            </a:tbl>
          </a:graphicData>
        </a:graphic>
      </p:graphicFrame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801BB8C-E177-418D-9BAD-8ACAF7630B03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885" y="1230297"/>
            <a:ext cx="5674115" cy="379190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</p:pic>
      <p:sp>
        <p:nvSpPr>
          <p:cNvPr id="9" name="Google Shape;72;p14">
            <a:extLst>
              <a:ext uri="{FF2B5EF4-FFF2-40B4-BE49-F238E27FC236}">
                <a16:creationId xmlns:a16="http://schemas.microsoft.com/office/drawing/2014/main" id="{D3441E02-5011-4388-B344-9222A44FD9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564275"/>
            <a:ext cx="7947660" cy="4651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114300" indent="0">
              <a:buNone/>
            </a:pPr>
            <a:r>
              <a:rPr lang="uk-UA" dirty="0"/>
              <a:t>Залежність результатів від кількості ресурсів, що потрібно зібрати</a:t>
            </a:r>
            <a:endParaRPr lang="ru-RU" dirty="0"/>
          </a:p>
          <a:p>
            <a:endParaRPr lang="ru-RU" dirty="0"/>
          </a:p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877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u="sng" dirty="0" err="1">
                <a:latin typeface="Bahnschrift Light Condensed" panose="020B0502040204020203" pitchFamily="34" charset="0"/>
              </a:rPr>
              <a:t>Введення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/>
            <a:r>
              <a:rPr lang="ru-RU" dirty="0" err="1">
                <a:latin typeface="Bahnschrift Light Condensed" panose="020B0502040204020203" pitchFamily="34" charset="0"/>
              </a:rPr>
              <a:t>Постійний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розвиток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ігрової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індустрії</a:t>
            </a:r>
            <a:r>
              <a:rPr lang="ru-RU" dirty="0">
                <a:latin typeface="Bahnschrift Light Condensed" panose="020B0502040204020203" pitchFamily="34" charset="0"/>
              </a:rPr>
              <a:t>.</a:t>
            </a:r>
          </a:p>
          <a:p>
            <a:pPr marL="0" indent="0">
              <a:buNone/>
            </a:pPr>
            <a:endParaRPr lang="ru-RU" dirty="0">
              <a:latin typeface="Bahnschrift Light Condensed" panose="020B0502040204020203" pitchFamily="34" charset="0"/>
            </a:endParaRPr>
          </a:p>
          <a:p>
            <a:pPr marL="285750" indent="-285750"/>
            <a:r>
              <a:rPr lang="ru-RU" dirty="0" err="1">
                <a:latin typeface="Bahnschrift Light Condensed" panose="020B0502040204020203" pitchFamily="34" charset="0"/>
              </a:rPr>
              <a:t>Ключову</a:t>
            </a:r>
            <a:r>
              <a:rPr lang="ru-RU" dirty="0">
                <a:latin typeface="Bahnschrift Light Condensed" panose="020B0502040204020203" pitchFamily="34" charset="0"/>
              </a:rPr>
              <a:t> роль в </a:t>
            </a:r>
            <a:r>
              <a:rPr lang="ru-RU" dirty="0" err="1">
                <a:latin typeface="Bahnschrift Light Condensed" panose="020B0502040204020203" pitchFamily="34" charset="0"/>
              </a:rPr>
              <a:t>якості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ігрового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процесу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відіграє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штучний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інтелек</a:t>
            </a:r>
            <a:r>
              <a:rPr lang="ru-RU" dirty="0">
                <a:latin typeface="Bahnschrift Light Condensed" panose="020B0502040204020203" pitchFamily="34" charset="0"/>
              </a:rPr>
              <a:t>.</a:t>
            </a:r>
          </a:p>
          <a:p>
            <a:pPr marL="285750" indent="-285750"/>
            <a:endParaRPr lang="ru-RU" dirty="0">
              <a:latin typeface="Bahnschrift Light Condensed" panose="020B0502040204020203" pitchFamily="34" charset="0"/>
            </a:endParaRPr>
          </a:p>
          <a:p>
            <a:pPr marL="285750" indent="-285750"/>
            <a:r>
              <a:rPr lang="ru-RU" dirty="0">
                <a:latin typeface="Bahnschrift Light Condensed" panose="020B0502040204020203" pitchFamily="34" charset="0"/>
              </a:rPr>
              <a:t>Платформа </a:t>
            </a:r>
            <a:r>
              <a:rPr lang="tr-TR" dirty="0">
                <a:latin typeface="Bahnschrift Light Condensed" panose="020B0502040204020203" pitchFamily="34" charset="0"/>
              </a:rPr>
              <a:t>Unity </a:t>
            </a:r>
            <a:r>
              <a:rPr lang="ru-RU" dirty="0" err="1">
                <a:latin typeface="Bahnschrift Light Condensed" panose="020B0502040204020203" pitchFamily="34" charset="0"/>
              </a:rPr>
              <a:t>відома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своєю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гнучкістю</a:t>
            </a:r>
            <a:r>
              <a:rPr lang="ru-RU" dirty="0">
                <a:latin typeface="Bahnschrift Light Condensed" panose="020B0502040204020203" pitchFamily="34" charset="0"/>
              </a:rPr>
              <a:t> та широкими </a:t>
            </a:r>
            <a:r>
              <a:rPr lang="ru-RU" dirty="0" err="1">
                <a:latin typeface="Bahnschrift Light Condensed" panose="020B0502040204020203" pitchFamily="34" charset="0"/>
              </a:rPr>
              <a:t>можливостями</a:t>
            </a:r>
            <a:r>
              <a:rPr lang="ru-RU" dirty="0">
                <a:latin typeface="Bahnschrift Light Condensed" panose="020B0502040204020203" pitchFamily="34" charset="0"/>
              </a:rPr>
              <a:t> для </a:t>
            </a:r>
            <a:r>
              <a:rPr lang="ru-RU" dirty="0" err="1">
                <a:latin typeface="Bahnschrift Light Condensed" panose="020B0502040204020203" pitchFamily="34" charset="0"/>
              </a:rPr>
              <a:t>створення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ігор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різних</a:t>
            </a:r>
            <a:r>
              <a:rPr lang="ru-RU" dirty="0">
                <a:latin typeface="Bahnschrift Light Condensed" panose="020B0502040204020203" pitchFamily="34" charset="0"/>
              </a:rPr>
              <a:t> </a:t>
            </a:r>
            <a:r>
              <a:rPr lang="ru-RU" dirty="0" err="1">
                <a:latin typeface="Bahnschrift Light Condensed" panose="020B0502040204020203" pitchFamily="34" charset="0"/>
              </a:rPr>
              <a:t>жанрів</a:t>
            </a:r>
            <a:endParaRPr dirty="0">
              <a:latin typeface="Bahnschrift Light Condensed" panose="020B0502040204020203" pitchFamily="3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прийняття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рішень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0" y="564275"/>
            <a:ext cx="4330995" cy="4210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114300" indent="0">
              <a:buNone/>
            </a:pPr>
            <a:r>
              <a:rPr lang="ru-RU" dirty="0" err="1"/>
              <a:t>Результати</a:t>
            </a:r>
            <a:r>
              <a:rPr lang="ru-RU" dirty="0"/>
              <a:t> – </a:t>
            </a:r>
            <a:r>
              <a:rPr lang="ru-RU" dirty="0" err="1"/>
              <a:t>зайняті</a:t>
            </a:r>
            <a:r>
              <a:rPr lang="ru-RU" dirty="0"/>
              <a:t> м</a:t>
            </a:r>
            <a:r>
              <a:rPr lang="uk-UA" dirty="0" err="1"/>
              <a:t>ісця</a:t>
            </a:r>
            <a:endParaRPr lang="ru-RU" dirty="0"/>
          </a:p>
          <a:p>
            <a:endParaRPr lang="ru-RU" dirty="0"/>
          </a:p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endParaRPr lang="ru-RU" dirty="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2CCC1FD-6887-4342-8DDD-356082E7ED0D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586" y="934004"/>
            <a:ext cx="6745874" cy="3348436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4150647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uk" sz="2800" dirty="0"/>
              <a:t>Публікація результатів 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14226DD-9B8F-490A-9192-2549F966FC9C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0" y="657848"/>
            <a:ext cx="2282007" cy="322790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A385E6-5750-4ED1-9B00-C2C38B48DC00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747" y="656518"/>
            <a:ext cx="2282123" cy="322790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749C7E0-DB92-4F34-B861-32A3EF723562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754" y="655188"/>
            <a:ext cx="2282123" cy="322790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0FACABF-592B-491D-9A83-4B665EA4AC99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877" y="655188"/>
            <a:ext cx="2282123" cy="3227909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3716186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Підсумки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1F5613A-D04C-4F23-8C60-55202EC6EFF8}"/>
              </a:ext>
            </a:extLst>
          </p:cNvPr>
          <p:cNvSpPr/>
          <p:nvPr/>
        </p:nvSpPr>
        <p:spPr>
          <a:xfrm>
            <a:off x="354419" y="857694"/>
            <a:ext cx="842098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000" dirty="0">
                <a:latin typeface="Bahnschrift Light Condensed" panose="020B0502040204020203" pitchFamily="34" charset="0"/>
              </a:rPr>
              <a:t>Unity </a:t>
            </a:r>
            <a:r>
              <a:rPr lang="ru-RU" sz="2000" dirty="0" err="1">
                <a:latin typeface="Bahnschrift Light Condensed" panose="020B0502040204020203" pitchFamily="34" charset="0"/>
              </a:rPr>
              <a:t>забезпечує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гнучкі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можливості</a:t>
            </a:r>
            <a:r>
              <a:rPr lang="ru-RU" sz="2000" dirty="0">
                <a:latin typeface="Bahnschrift Light Condensed" panose="020B0502040204020203" pitchFamily="34" charset="0"/>
              </a:rPr>
              <a:t> для </a:t>
            </a:r>
            <a:r>
              <a:rPr lang="ru-RU" sz="2000" dirty="0" err="1">
                <a:latin typeface="Bahnschrift Light Condensed" panose="020B0502040204020203" pitchFamily="34" charset="0"/>
              </a:rPr>
              <a:t>реалізації</a:t>
            </a:r>
            <a:r>
              <a:rPr lang="ru-RU" sz="2000" dirty="0">
                <a:latin typeface="Bahnschrift Light Condensed" panose="020B0502040204020203" pitchFamily="34" charset="0"/>
              </a:rPr>
              <a:t> та </a:t>
            </a:r>
            <a:r>
              <a:rPr lang="ru-RU" sz="2000" dirty="0" err="1">
                <a:latin typeface="Bahnschrift Light Condensed" panose="020B0502040204020203" pitchFamily="34" charset="0"/>
              </a:rPr>
              <a:t>тестування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ігрового</a:t>
            </a:r>
            <a:r>
              <a:rPr lang="ru-RU" sz="2000" dirty="0">
                <a:latin typeface="Bahnschrift Light Condensed" panose="020B0502040204020203" pitchFamily="34" charset="0"/>
              </a:rPr>
              <a:t> ШІ.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000" dirty="0">
                <a:latin typeface="Bahnschrift Light Condensed" panose="020B0502040204020203" pitchFamily="34" charset="0"/>
              </a:rPr>
              <a:t>A* </a:t>
            </a:r>
            <a:r>
              <a:rPr lang="ru-RU" sz="2000" dirty="0" err="1">
                <a:latin typeface="Bahnschrift Light Condensed" panose="020B0502040204020203" pitchFamily="34" charset="0"/>
              </a:rPr>
              <a:t>найкращий</a:t>
            </a:r>
            <a:r>
              <a:rPr lang="ru-RU" sz="2000" dirty="0">
                <a:latin typeface="Bahnschrift Light Condensed" panose="020B0502040204020203" pitchFamily="34" charset="0"/>
              </a:rPr>
              <a:t> для </a:t>
            </a:r>
            <a:r>
              <a:rPr lang="ru-RU" sz="2000" dirty="0" err="1">
                <a:latin typeface="Bahnschrift Light Condensed" panose="020B0502040204020203" pitchFamily="34" charset="0"/>
              </a:rPr>
              <a:t>складних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середовищ</a:t>
            </a:r>
            <a:r>
              <a:rPr lang="ru-RU" sz="2000" dirty="0">
                <a:latin typeface="Bahnschrift Light Condensed" panose="020B0502040204020203" pitchFamily="34" charset="0"/>
              </a:rPr>
              <a:t>, </a:t>
            </a:r>
            <a:r>
              <a:rPr lang="ru-RU" sz="2000" dirty="0" err="1">
                <a:latin typeface="Bahnschrift Light Condensed" panose="020B0502040204020203" pitchFamily="34" charset="0"/>
              </a:rPr>
              <a:t>Дейкстра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гарантує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найкоротший</a:t>
            </a:r>
            <a:r>
              <a:rPr lang="ru-RU" sz="2000" dirty="0">
                <a:latin typeface="Bahnschrift Light Condensed" panose="020B0502040204020203" pitchFamily="34" charset="0"/>
              </a:rPr>
              <a:t> шлях.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000" dirty="0">
                <a:latin typeface="Bahnschrift Light Condensed" panose="020B0502040204020203" pitchFamily="34" charset="0"/>
              </a:rPr>
              <a:t>Greedy Best First Search </a:t>
            </a:r>
            <a:r>
              <a:rPr lang="ru-RU" sz="2000" dirty="0" err="1">
                <a:latin typeface="Bahnschrift Light Condensed" panose="020B0502040204020203" pitchFamily="34" charset="0"/>
              </a:rPr>
              <a:t>швидкий</a:t>
            </a:r>
            <a:r>
              <a:rPr lang="ru-RU" sz="2000" dirty="0">
                <a:latin typeface="Bahnschrift Light Condensed" panose="020B0502040204020203" pitchFamily="34" charset="0"/>
              </a:rPr>
              <a:t>, але не </a:t>
            </a:r>
            <a:r>
              <a:rPr lang="ru-RU" sz="2000" dirty="0" err="1">
                <a:latin typeface="Bahnschrift Light Condensed" panose="020B0502040204020203" pitchFamily="34" charset="0"/>
              </a:rPr>
              <a:t>завжди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знаходить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оптимальний</a:t>
            </a:r>
            <a:r>
              <a:rPr lang="ru-RU" sz="2000" dirty="0">
                <a:latin typeface="Bahnschrift Light Condensed" panose="020B0502040204020203" pitchFamily="34" charset="0"/>
              </a:rPr>
              <a:t> шлях.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000" dirty="0">
                <a:latin typeface="Bahnschrift Light Condensed" panose="020B0502040204020203" pitchFamily="34" charset="0"/>
              </a:rPr>
              <a:t>Depth First Search </a:t>
            </a:r>
            <a:r>
              <a:rPr lang="ru-RU" sz="2000" dirty="0">
                <a:latin typeface="Bahnschrift Light Condensed" panose="020B0502040204020203" pitchFamily="34" charset="0"/>
              </a:rPr>
              <a:t>не </a:t>
            </a:r>
            <a:r>
              <a:rPr lang="ru-RU" sz="2000" dirty="0" err="1">
                <a:latin typeface="Bahnschrift Light Condensed" panose="020B0502040204020203" pitchFamily="34" charset="0"/>
              </a:rPr>
              <a:t>ефективний</a:t>
            </a:r>
            <a:r>
              <a:rPr lang="ru-RU" sz="2000" dirty="0">
                <a:latin typeface="Bahnschrift Light Condensed" panose="020B0502040204020203" pitchFamily="34" charset="0"/>
              </a:rPr>
              <a:t> для </a:t>
            </a:r>
            <a:r>
              <a:rPr lang="ru-RU" sz="2000" dirty="0" err="1">
                <a:latin typeface="Bahnschrift Light Condensed" panose="020B0502040204020203" pitchFamily="34" charset="0"/>
              </a:rPr>
              <a:t>нашої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ситуації</a:t>
            </a:r>
            <a:r>
              <a:rPr lang="ru-RU" sz="2000" dirty="0">
                <a:latin typeface="Bahnschrift Light Condensed" panose="020B0502040204020203" pitchFamily="34" charset="0"/>
              </a:rPr>
              <a:t>, але </a:t>
            </a:r>
            <a:r>
              <a:rPr lang="ru-RU" sz="2000" dirty="0" err="1">
                <a:latin typeface="Bahnschrift Light Condensed" panose="020B0502040204020203" pitchFamily="34" charset="0"/>
              </a:rPr>
              <a:t>може</a:t>
            </a:r>
            <a:r>
              <a:rPr lang="ru-RU" sz="2000" dirty="0">
                <a:latin typeface="Bahnschrift Light Condensed" panose="020B0502040204020203" pitchFamily="34" charset="0"/>
              </a:rPr>
              <a:t> бути </a:t>
            </a:r>
            <a:r>
              <a:rPr lang="ru-RU" sz="2000" dirty="0" err="1">
                <a:latin typeface="Bahnschrift Light Condensed" panose="020B0502040204020203" pitchFamily="34" charset="0"/>
              </a:rPr>
              <a:t>корисним</a:t>
            </a:r>
            <a:r>
              <a:rPr lang="ru-RU" sz="2000" dirty="0">
                <a:latin typeface="Bahnschrift Light Condensed" panose="020B0502040204020203" pitchFamily="34" charset="0"/>
              </a:rPr>
              <a:t> для обходу </a:t>
            </a:r>
            <a:r>
              <a:rPr lang="ru-RU" sz="2000" dirty="0" err="1">
                <a:latin typeface="Bahnschrift Light Condensed" panose="020B0502040204020203" pitchFamily="34" charset="0"/>
              </a:rPr>
              <a:t>лабіринтів</a:t>
            </a:r>
            <a:r>
              <a:rPr lang="ru-RU" sz="2000" dirty="0">
                <a:latin typeface="Bahnschrift Light Condensed" panose="020B0502040204020203" pitchFamily="34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err="1">
                <a:latin typeface="Bahnschrift Light Condensed" panose="020B0502040204020203" pitchFamily="34" charset="0"/>
              </a:rPr>
              <a:t>Поведінкові</a:t>
            </a:r>
            <a:r>
              <a:rPr lang="ru-RU" sz="2000" dirty="0">
                <a:latin typeface="Bahnschrift Light Condensed" panose="020B0502040204020203" pitchFamily="34" charset="0"/>
              </a:rPr>
              <a:t> дерева та </a:t>
            </a:r>
            <a:r>
              <a:rPr lang="ru-RU" sz="2000" dirty="0" err="1">
                <a:latin typeface="Bahnschrift Light Condensed" panose="020B0502040204020203" pitchFamily="34" charset="0"/>
              </a:rPr>
              <a:t>машини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станів</a:t>
            </a:r>
            <a:r>
              <a:rPr lang="ru-RU" sz="2000" dirty="0">
                <a:latin typeface="Bahnschrift Light Condensed" panose="020B0502040204020203" pitchFamily="34" charset="0"/>
              </a:rPr>
              <a:t> добре </a:t>
            </a:r>
            <a:r>
              <a:rPr lang="ru-RU" sz="2000" dirty="0" err="1">
                <a:latin typeface="Bahnschrift Light Condensed" panose="020B0502040204020203" pitchFamily="34" charset="0"/>
              </a:rPr>
              <a:t>підходять</a:t>
            </a:r>
            <a:r>
              <a:rPr lang="ru-RU" sz="2000" dirty="0">
                <a:latin typeface="Bahnschrift Light Condensed" panose="020B0502040204020203" pitchFamily="34" charset="0"/>
              </a:rPr>
              <a:t> для </a:t>
            </a:r>
            <a:r>
              <a:rPr lang="ru-RU" sz="2000" dirty="0" err="1">
                <a:latin typeface="Bahnschrift Light Condensed" panose="020B0502040204020203" pitchFamily="34" charset="0"/>
              </a:rPr>
              <a:t>створення</a:t>
            </a:r>
            <a:r>
              <a:rPr lang="ru-RU" sz="2000" dirty="0">
                <a:latin typeface="Bahnschrift Light Condensed" panose="020B0502040204020203" pitchFamily="34" charset="0"/>
              </a:rPr>
              <a:t> адаптивного </a:t>
            </a:r>
            <a:r>
              <a:rPr lang="ru-RU" sz="2000" dirty="0" err="1">
                <a:latin typeface="Bahnschrift Light Condensed" panose="020B0502040204020203" pitchFamily="34" charset="0"/>
              </a:rPr>
              <a:t>ігрового</a:t>
            </a:r>
            <a:r>
              <a:rPr lang="ru-RU" sz="2000" dirty="0">
                <a:latin typeface="Bahnschrift Light Condensed" panose="020B0502040204020203" pitchFamily="34" charset="0"/>
              </a:rPr>
              <a:t> штучного </a:t>
            </a:r>
            <a:r>
              <a:rPr lang="ru-RU" sz="2000" dirty="0" err="1">
                <a:latin typeface="Bahnschrift Light Condensed" panose="020B0502040204020203" pitchFamily="34" charset="0"/>
              </a:rPr>
              <a:t>інтелекту</a:t>
            </a:r>
            <a:r>
              <a:rPr lang="ru-RU" sz="2000" dirty="0">
                <a:latin typeface="Bahnschrift Light Condensed" panose="020B05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err="1">
                <a:latin typeface="Bahnschrift Light Condensed" panose="020B0502040204020203" pitchFamily="34" charset="0"/>
              </a:rPr>
              <a:t>Оптимізація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алгоритмів</a:t>
            </a:r>
            <a:r>
              <a:rPr lang="ru-RU" sz="2000" dirty="0">
                <a:latin typeface="Bahnschrift Light Condensed" panose="020B0502040204020203" pitchFamily="34" charset="0"/>
              </a:rPr>
              <a:t> за часом і </a:t>
            </a:r>
            <a:r>
              <a:rPr lang="ru-RU" sz="2000" dirty="0" err="1">
                <a:latin typeface="Bahnschrift Light Condensed" panose="020B0502040204020203" pitchFamily="34" charset="0"/>
              </a:rPr>
              <a:t>пам'яттю</a:t>
            </a:r>
            <a:r>
              <a:rPr lang="ru-RU" sz="2000" dirty="0">
                <a:latin typeface="Bahnschrift Light Condensed" panose="020B0502040204020203" pitchFamily="34" charset="0"/>
              </a:rPr>
              <a:t> критична для </a:t>
            </a:r>
            <a:r>
              <a:rPr lang="ru-RU" sz="2000" dirty="0" err="1">
                <a:latin typeface="Bahnschrift Light Condensed" panose="020B0502040204020203" pitchFamily="34" charset="0"/>
              </a:rPr>
              <a:t>продуктивності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гри</a:t>
            </a:r>
            <a:r>
              <a:rPr lang="ru-RU" sz="2000" dirty="0">
                <a:latin typeface="Bahnschrift Light Condensed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29416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1F5613A-D04C-4F23-8C60-55202EC6EFF8}"/>
              </a:ext>
            </a:extLst>
          </p:cNvPr>
          <p:cNvSpPr/>
          <p:nvPr/>
        </p:nvSpPr>
        <p:spPr>
          <a:xfrm>
            <a:off x="361507" y="1559510"/>
            <a:ext cx="842098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8000" dirty="0" err="1">
                <a:latin typeface="Bahnschrift Light Condensed" panose="020B0502040204020203" pitchFamily="34" charset="0"/>
              </a:rPr>
              <a:t>Дякую</a:t>
            </a:r>
            <a:r>
              <a:rPr lang="ru-RU" sz="8000" dirty="0">
                <a:latin typeface="Bahnschrift Light Condensed" panose="020B0502040204020203" pitchFamily="34" charset="0"/>
              </a:rPr>
              <a:t> за </a:t>
            </a:r>
            <a:r>
              <a:rPr lang="ru-RU" sz="8000" dirty="0" err="1">
                <a:latin typeface="Bahnschrift Light Condensed" panose="020B0502040204020203" pitchFamily="34" charset="0"/>
              </a:rPr>
              <a:t>увагу</a:t>
            </a:r>
            <a:r>
              <a:rPr lang="ru-RU" sz="8000" dirty="0">
                <a:latin typeface="Bahnschrift Light Condensed" panose="020B0502040204020203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40253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uk" sz="2800" dirty="0">
                <a:latin typeface="Bahnschrift Light Condensed" panose="020B0502040204020203" pitchFamily="34" charset="0"/>
              </a:rPr>
              <a:t>Дослідження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uk-UA" sz="2000" dirty="0">
                <a:latin typeface="Bahnschrift Light Condensed" panose="020B0502040204020203" pitchFamily="34" charset="0"/>
              </a:rPr>
              <a:t>Об'єктом дослідження є методи створення штучного інтелекту.</a:t>
            </a:r>
          </a:p>
          <a:p>
            <a:r>
              <a:rPr lang="uk-UA" sz="2000" dirty="0">
                <a:latin typeface="Bahnschrift Light Condensed" panose="020B0502040204020203" pitchFamily="34" charset="0"/>
              </a:rPr>
              <a:t>Предметом дослідження є ефективність алгоритмів пошуку шляху та алгоритмів прийняття рішень, їх реалізація, простота та доречність.</a:t>
            </a:r>
          </a:p>
          <a:p>
            <a:r>
              <a:rPr lang="uk-UA" sz="2000" dirty="0">
                <a:latin typeface="Bahnschrift Light Condensed" panose="020B0502040204020203" pitchFamily="34" charset="0"/>
              </a:rPr>
              <a:t>Метою дослідження є аналіз і порівняння алгоритмів створення ігрового ШІ для різних сценаріїв гри. </a:t>
            </a:r>
          </a:p>
          <a:p>
            <a:r>
              <a:rPr lang="uk-UA" sz="2000" dirty="0">
                <a:latin typeface="Bahnschrift Light Condensed" panose="020B0502040204020203" pitchFamily="34" charset="0"/>
              </a:rPr>
              <a:t>Дослідження включає порівняння ефективності алгоритмів пошуку шляху та прийняття рішень у контексті ігрових ситуацій.</a:t>
            </a:r>
            <a:endParaRPr lang="ru-RU" sz="2000" dirty="0">
              <a:latin typeface="Bahnschrift Light Condensed" panose="020B0502040204020203" pitchFamily="34" charset="0"/>
            </a:endParaRPr>
          </a:p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endParaRPr lang="ru-RU" sz="2000" dirty="0">
              <a:latin typeface="Bahnschrift Light Condensed" panose="020B0502040204020203" pitchFamily="3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9955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>
                <a:latin typeface="Bahnschrift Light Condensed" panose="020B0502040204020203" pitchFamily="34" charset="0"/>
              </a:rPr>
              <a:t>Проблематика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ru-RU" sz="2000" dirty="0">
                <a:highlight>
                  <a:srgbClr val="FFFFFF"/>
                </a:highlight>
                <a:latin typeface="Bahnschrift Light Condensed" panose="020B0502040204020203" pitchFamily="34" charset="0"/>
              </a:rPr>
              <a:t>Часова </a:t>
            </a:r>
            <a:r>
              <a:rPr lang="ru-RU" sz="2000" dirty="0" err="1">
                <a:highlight>
                  <a:srgbClr val="FFFFFF"/>
                </a:highlight>
                <a:latin typeface="Bahnschrift Light Condensed" panose="020B0502040204020203" pitchFamily="34" charset="0"/>
              </a:rPr>
              <a:t>складність</a:t>
            </a:r>
            <a:r>
              <a:rPr lang="ru-RU" sz="2000" dirty="0">
                <a:highlight>
                  <a:srgbClr val="FFFFFF"/>
                </a:highlight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highlight>
                  <a:srgbClr val="FFFFFF"/>
                </a:highlight>
                <a:latin typeface="Bahnschrift Light Condensed" panose="020B0502040204020203" pitchFamily="34" charset="0"/>
              </a:rPr>
              <a:t>алгоритмів</a:t>
            </a:r>
            <a:endParaRPr lang="ru-RU" sz="2000" dirty="0">
              <a:highlight>
                <a:srgbClr val="FFFFFF"/>
              </a:highlight>
              <a:latin typeface="Bahnschrift Light Condensed" panose="020B0502040204020203" pitchFamily="34" charset="0"/>
            </a:endParaRPr>
          </a:p>
          <a:p>
            <a:endParaRPr lang="ru-RU" sz="2000" dirty="0">
              <a:highlight>
                <a:srgbClr val="FFFFFF"/>
              </a:highlight>
              <a:latin typeface="Bahnschrift Light Condensed" panose="020B0502040204020203" pitchFamily="34" charset="0"/>
            </a:endParaRPr>
          </a:p>
          <a:p>
            <a:r>
              <a:rPr lang="ru-RU" sz="2000" dirty="0" err="1">
                <a:highlight>
                  <a:srgbClr val="FFFFFF"/>
                </a:highlight>
                <a:latin typeface="Bahnschrift Light Condensed" panose="020B0502040204020203" pitchFamily="34" charset="0"/>
              </a:rPr>
              <a:t>Використання</a:t>
            </a:r>
            <a:r>
              <a:rPr lang="ru-RU" sz="2000" dirty="0">
                <a:highlight>
                  <a:srgbClr val="FFFFFF"/>
                </a:highlight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highlight>
                  <a:srgbClr val="FFFFFF"/>
                </a:highlight>
                <a:latin typeface="Bahnschrift Light Condensed" panose="020B0502040204020203" pitchFamily="34" charset="0"/>
              </a:rPr>
              <a:t>пам'яті</a:t>
            </a:r>
            <a:r>
              <a:rPr lang="ru-RU" sz="2000" dirty="0">
                <a:highlight>
                  <a:srgbClr val="FFFFFF"/>
                </a:highlight>
                <a:latin typeface="Bahnschrift Light Condensed" panose="020B0502040204020203" pitchFamily="34" charset="0"/>
              </a:rPr>
              <a:t> </a:t>
            </a:r>
          </a:p>
          <a:p>
            <a:endParaRPr lang="ru-RU" sz="2000" dirty="0">
              <a:highlight>
                <a:srgbClr val="FFFFFF"/>
              </a:highlight>
              <a:latin typeface="Bahnschrift Light Condensed" panose="020B0502040204020203" pitchFamily="34" charset="0"/>
            </a:endParaRPr>
          </a:p>
          <a:p>
            <a:r>
              <a:rPr lang="ru-RU" sz="2000" dirty="0" err="1">
                <a:highlight>
                  <a:srgbClr val="FFFFFF"/>
                </a:highlight>
                <a:latin typeface="Bahnschrift Light Condensed" panose="020B0502040204020203" pitchFamily="34" charset="0"/>
              </a:rPr>
              <a:t>Зрозумілість</a:t>
            </a:r>
            <a:r>
              <a:rPr lang="ru-RU" sz="2000" dirty="0">
                <a:highlight>
                  <a:srgbClr val="FFFFFF"/>
                </a:highlight>
                <a:latin typeface="Bahnschrift Light Condensed" panose="020B0502040204020203" pitchFamily="34" charset="0"/>
              </a:rPr>
              <a:t> та структура </a:t>
            </a:r>
            <a:r>
              <a:rPr lang="ru-RU" sz="2000" dirty="0" err="1">
                <a:highlight>
                  <a:srgbClr val="FFFFFF"/>
                </a:highlight>
                <a:latin typeface="Bahnschrift Light Condensed" panose="020B0502040204020203" pitchFamily="34" charset="0"/>
              </a:rPr>
              <a:t>алгоритмів</a:t>
            </a:r>
            <a:endParaRPr lang="ru-RU" sz="2000" dirty="0">
              <a:highlight>
                <a:srgbClr val="FFFFFF"/>
              </a:highlight>
              <a:latin typeface="Bahnschrift Light Condensed" panose="020B0502040204020203" pitchFamily="34" charset="0"/>
            </a:endParaRPr>
          </a:p>
          <a:p>
            <a:endParaRPr lang="ru-RU" sz="2000" dirty="0">
              <a:highlight>
                <a:srgbClr val="FFFFFF"/>
              </a:highlight>
              <a:latin typeface="Bahnschrift Light Condensed" panose="020B0502040204020203" pitchFamily="34" charset="0"/>
            </a:endParaRPr>
          </a:p>
          <a:p>
            <a:r>
              <a:rPr lang="ru-RU" sz="2000" dirty="0">
                <a:highlight>
                  <a:srgbClr val="FFFFFF"/>
                </a:highlight>
                <a:latin typeface="Bahnschrift Light Condensed" panose="020B0502040204020203" pitchFamily="34" charset="0"/>
              </a:rPr>
              <a:t>Баланс </a:t>
            </a:r>
            <a:r>
              <a:rPr lang="ru-RU" sz="2000" dirty="0" err="1">
                <a:highlight>
                  <a:srgbClr val="FFFFFF"/>
                </a:highlight>
                <a:latin typeface="Bahnschrift Light Condensed" panose="020B0502040204020203" pitchFamily="34" charset="0"/>
              </a:rPr>
              <a:t>витрат</a:t>
            </a:r>
            <a:r>
              <a:rPr lang="ru-RU" sz="2000" dirty="0">
                <a:highlight>
                  <a:srgbClr val="FFFFFF"/>
                </a:highlight>
                <a:latin typeface="Bahnschrift Light Condensed" panose="020B0502040204020203" pitchFamily="34" charset="0"/>
              </a:rPr>
              <a:t> і </a:t>
            </a:r>
            <a:r>
              <a:rPr lang="ru-RU" sz="2000" dirty="0" err="1">
                <a:highlight>
                  <a:srgbClr val="FFFFFF"/>
                </a:highlight>
                <a:latin typeface="Bahnschrift Light Condensed" panose="020B0502040204020203" pitchFamily="34" charset="0"/>
              </a:rPr>
              <a:t>вигод</a:t>
            </a:r>
            <a:endParaRPr lang="ru-RU" sz="2000" dirty="0">
              <a:highlight>
                <a:srgbClr val="FFFFFF"/>
              </a:highlight>
              <a:latin typeface="Bahnschrift Light Condensed" panose="020B0502040204020203" pitchFamily="3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0251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Задачі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ru-RU" sz="2000" dirty="0" err="1">
                <a:latin typeface="Bahnschrift Light Condensed" panose="020B0502040204020203" pitchFamily="34" charset="0"/>
              </a:rPr>
              <a:t>Аналіз</a:t>
            </a:r>
            <a:r>
              <a:rPr lang="ru-RU" sz="2000" dirty="0">
                <a:latin typeface="Bahnschrift Light Condensed" panose="020B0502040204020203" pitchFamily="34" charset="0"/>
              </a:rPr>
              <a:t> поточного стану </a:t>
            </a:r>
            <a:r>
              <a:rPr lang="ru-RU" sz="2000" dirty="0" err="1">
                <a:latin typeface="Bahnschrift Light Condensed" panose="020B0502040204020203" pitchFamily="34" charset="0"/>
              </a:rPr>
              <a:t>ігрового</a:t>
            </a:r>
            <a:r>
              <a:rPr lang="ru-RU" sz="2000" dirty="0">
                <a:latin typeface="Bahnschrift Light Condensed" panose="020B0502040204020203" pitchFamily="34" charset="0"/>
              </a:rPr>
              <a:t> ШІ та </a:t>
            </a:r>
            <a:r>
              <a:rPr lang="ru-RU" sz="2000" dirty="0" err="1">
                <a:latin typeface="Bahnschrift Light Condensed" panose="020B0502040204020203" pitchFamily="34" charset="0"/>
              </a:rPr>
              <a:t>визначення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основних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викликів</a:t>
            </a:r>
            <a:r>
              <a:rPr lang="ru-RU" sz="2000" dirty="0">
                <a:latin typeface="Bahnschrift Light Condensed" panose="020B0502040204020203" pitchFamily="34" charset="0"/>
              </a:rPr>
              <a:t>.</a:t>
            </a:r>
          </a:p>
          <a:p>
            <a:r>
              <a:rPr lang="ru-RU" sz="2000" dirty="0" err="1">
                <a:latin typeface="Bahnschrift Light Condensed" panose="020B0502040204020203" pitchFamily="34" charset="0"/>
              </a:rPr>
              <a:t>Вивчення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можливостей</a:t>
            </a:r>
            <a:r>
              <a:rPr lang="ru-RU" sz="2000" dirty="0">
                <a:latin typeface="Bahnschrift Light Condensed" panose="020B0502040204020203" pitchFamily="34" charset="0"/>
              </a:rPr>
              <a:t> та </a:t>
            </a:r>
            <a:r>
              <a:rPr lang="ru-RU" sz="2000" dirty="0" err="1">
                <a:latin typeface="Bahnschrift Light Condensed" panose="020B0502040204020203" pitchFamily="34" charset="0"/>
              </a:rPr>
              <a:t>обмежень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платформи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tr-TR" sz="2000" dirty="0">
                <a:latin typeface="Bahnschrift Light Condensed" panose="020B0502040204020203" pitchFamily="34" charset="0"/>
              </a:rPr>
              <a:t>Unity</a:t>
            </a:r>
            <a:r>
              <a:rPr lang="ru-RU" sz="2000" dirty="0">
                <a:latin typeface="Bahnschrift Light Condensed" panose="020B0502040204020203" pitchFamily="34" charset="0"/>
              </a:rPr>
              <a:t>.</a:t>
            </a:r>
          </a:p>
          <a:p>
            <a:r>
              <a:rPr lang="ru-RU" sz="2000" dirty="0" err="1">
                <a:latin typeface="Bahnschrift Light Condensed" panose="020B0502040204020203" pitchFamily="34" charset="0"/>
              </a:rPr>
              <a:t>Визначення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різних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типів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ігрових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сценаріїв</a:t>
            </a:r>
            <a:r>
              <a:rPr lang="ru-RU" sz="2000" dirty="0">
                <a:latin typeface="Bahnschrift Light Condensed" panose="020B0502040204020203" pitchFamily="34" charset="0"/>
              </a:rPr>
              <a:t> та </a:t>
            </a:r>
            <a:r>
              <a:rPr lang="ru-RU" sz="2000" dirty="0" err="1">
                <a:latin typeface="Bahnschrift Light Condensed" panose="020B0502040204020203" pitchFamily="34" charset="0"/>
              </a:rPr>
              <a:t>їхніх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особливостей</a:t>
            </a:r>
            <a:r>
              <a:rPr lang="ru-RU" sz="2000" dirty="0">
                <a:latin typeface="Bahnschrift Light Condensed" panose="020B0502040204020203" pitchFamily="34" charset="0"/>
              </a:rPr>
              <a:t>.</a:t>
            </a:r>
          </a:p>
          <a:p>
            <a:r>
              <a:rPr lang="ru-RU" sz="2000" dirty="0" err="1">
                <a:latin typeface="Bahnschrift Light Condensed" panose="020B0502040204020203" pitchFamily="34" charset="0"/>
              </a:rPr>
              <a:t>Порівняння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алгоритмів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пошуку</a:t>
            </a:r>
            <a:r>
              <a:rPr lang="ru-RU" sz="2000" dirty="0">
                <a:latin typeface="Bahnschrift Light Condensed" panose="020B0502040204020203" pitchFamily="34" charset="0"/>
              </a:rPr>
              <a:t> шляху та </a:t>
            </a:r>
            <a:r>
              <a:rPr lang="ru-RU" sz="2000" dirty="0" err="1">
                <a:latin typeface="Bahnschrift Light Condensed" panose="020B0502040204020203" pitchFamily="34" charset="0"/>
              </a:rPr>
              <a:t>прийняття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рішень</a:t>
            </a:r>
            <a:r>
              <a:rPr lang="ru-RU" sz="2000" dirty="0">
                <a:latin typeface="Bahnschrift Light Condensed" panose="020B0502040204020203" pitchFamily="34" charset="0"/>
              </a:rPr>
              <a:t> за </a:t>
            </a:r>
            <a:r>
              <a:rPr lang="ru-RU" sz="2000" dirty="0" err="1">
                <a:latin typeface="Bahnschrift Light Condensed" panose="020B0502040204020203" pitchFamily="34" charset="0"/>
              </a:rPr>
              <a:t>визначеними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критеріями</a:t>
            </a:r>
            <a:r>
              <a:rPr lang="ru-RU" sz="2000" dirty="0">
                <a:latin typeface="Bahnschrift Light Condensed" panose="020B0502040204020203" pitchFamily="34" charset="0"/>
              </a:rPr>
              <a:t>.</a:t>
            </a:r>
          </a:p>
          <a:p>
            <a:r>
              <a:rPr lang="ru-RU" sz="2000" dirty="0" err="1">
                <a:latin typeface="Bahnschrift Light Condensed" panose="020B0502040204020203" pitchFamily="34" charset="0"/>
              </a:rPr>
              <a:t>Проведення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експериментальних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досліджень</a:t>
            </a:r>
            <a:r>
              <a:rPr lang="ru-RU" sz="2000" dirty="0">
                <a:latin typeface="Bahnschrift Light Condensed" panose="020B0502040204020203" pitchFamily="34" charset="0"/>
              </a:rPr>
              <a:t> та </a:t>
            </a:r>
            <a:r>
              <a:rPr lang="ru-RU" sz="2000" dirty="0" err="1">
                <a:latin typeface="Bahnschrift Light Condensed" panose="020B0502040204020203" pitchFamily="34" charset="0"/>
              </a:rPr>
              <a:t>аналіз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отриманих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результатів</a:t>
            </a:r>
            <a:r>
              <a:rPr lang="ru-RU" sz="2000" dirty="0">
                <a:latin typeface="Bahnschrift Light Condensed" panose="020B0502040204020203" pitchFamily="34" charset="0"/>
              </a:rPr>
              <a:t>.</a:t>
            </a:r>
          </a:p>
          <a:p>
            <a:r>
              <a:rPr lang="ru-RU" sz="2000" dirty="0" err="1">
                <a:latin typeface="Bahnschrift Light Condensed" panose="020B0502040204020203" pitchFamily="34" charset="0"/>
              </a:rPr>
              <a:t>Формулювання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висновків</a:t>
            </a:r>
            <a:r>
              <a:rPr lang="ru-RU" sz="2000" dirty="0">
                <a:latin typeface="Bahnschrift Light Condensed" panose="020B0502040204020203" pitchFamily="34" charset="0"/>
              </a:rPr>
              <a:t> і </a:t>
            </a:r>
            <a:r>
              <a:rPr lang="ru-RU" sz="2000" dirty="0" err="1">
                <a:latin typeface="Bahnschrift Light Condensed" panose="020B0502040204020203" pitchFamily="34" charset="0"/>
              </a:rPr>
              <a:t>рекомендацій</a:t>
            </a:r>
            <a:r>
              <a:rPr lang="ru-RU" sz="2000" dirty="0">
                <a:latin typeface="Bahnschrift Light Condensed" panose="020B0502040204020203" pitchFamily="34" charset="0"/>
              </a:rPr>
              <a:t> для </a:t>
            </a:r>
            <a:r>
              <a:rPr lang="ru-RU" sz="2000" dirty="0" err="1">
                <a:latin typeface="Bahnschrift Light Condensed" panose="020B0502040204020203" pitchFamily="34" charset="0"/>
              </a:rPr>
              <a:t>розробників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ігрового</a:t>
            </a:r>
            <a:r>
              <a:rPr lang="ru-RU" sz="2000" dirty="0">
                <a:latin typeface="Bahnschrift Light Condensed" panose="020B0502040204020203" pitchFamily="34" charset="0"/>
              </a:rPr>
              <a:t> ШІ</a:t>
            </a:r>
            <a:endParaRPr lang="ru-RU" sz="2000" dirty="0">
              <a:highlight>
                <a:srgbClr val="FFFFFF"/>
              </a:highlight>
              <a:latin typeface="Bahnschrift Light Condensed" panose="020B0502040204020203" pitchFamily="3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7435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Інструменти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розробки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4" name="Picture 6" descr="Unity Technologies — Википедия">
            <a:extLst>
              <a:ext uri="{FF2B5EF4-FFF2-40B4-BE49-F238E27FC236}">
                <a16:creationId xmlns:a16="http://schemas.microsoft.com/office/drawing/2014/main" id="{7C73F4A7-4E07-4694-8B80-FA81FE895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25" y="835364"/>
            <a:ext cx="4153786" cy="1530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Visual Studio 2022 Dev Tunnels. Visual Studio 2022 is the latest… | by Joos  Nieuwoudt | Medium">
            <a:extLst>
              <a:ext uri="{FF2B5EF4-FFF2-40B4-BE49-F238E27FC236}">
                <a16:creationId xmlns:a16="http://schemas.microsoft.com/office/drawing/2014/main" id="{CA6A5FD5-2126-4CA3-90A6-91298C97D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1289" y="2892054"/>
            <a:ext cx="4153786" cy="175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6055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Методологія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ru-RU" sz="2000" dirty="0" err="1">
                <a:latin typeface="Bahnschrift Light Condensed" panose="020B0502040204020203" pitchFamily="34" charset="0"/>
              </a:rPr>
              <a:t>Аналіз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літератури</a:t>
            </a:r>
            <a:endParaRPr lang="ru-RU" sz="2000" dirty="0">
              <a:latin typeface="Bahnschrift Light Condensed" panose="020B0502040204020203" pitchFamily="34" charset="0"/>
            </a:endParaRPr>
          </a:p>
          <a:p>
            <a:r>
              <a:rPr lang="ru-RU" sz="2000" dirty="0" err="1">
                <a:latin typeface="Bahnschrift Light Condensed" panose="020B0502040204020203" pitchFamily="34" charset="0"/>
              </a:rPr>
              <a:t>Розробка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експериментальної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бази</a:t>
            </a:r>
            <a:endParaRPr lang="ru-RU" sz="2000" dirty="0">
              <a:latin typeface="Bahnschrift Light Condensed" panose="020B0502040204020203" pitchFamily="34" charset="0"/>
            </a:endParaRPr>
          </a:p>
          <a:p>
            <a:r>
              <a:rPr lang="ru-RU" sz="2000" dirty="0" err="1">
                <a:latin typeface="Bahnschrift Light Condensed" panose="020B0502040204020203" pitchFamily="34" charset="0"/>
              </a:rPr>
              <a:t>Проведення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експериментів</a:t>
            </a:r>
            <a:endParaRPr lang="ru-RU" sz="2000" dirty="0">
              <a:latin typeface="Bahnschrift Light Condensed" panose="020B0502040204020203" pitchFamily="34" charset="0"/>
            </a:endParaRPr>
          </a:p>
          <a:p>
            <a:r>
              <a:rPr lang="ru-RU" sz="2000" dirty="0" err="1">
                <a:latin typeface="Bahnschrift Light Condensed" panose="020B0502040204020203" pitchFamily="34" charset="0"/>
              </a:rPr>
              <a:t>Збір</a:t>
            </a:r>
            <a:r>
              <a:rPr lang="ru-RU" sz="2000" dirty="0">
                <a:latin typeface="Bahnschrift Light Condensed" panose="020B0502040204020203" pitchFamily="34" charset="0"/>
              </a:rPr>
              <a:t> та </a:t>
            </a:r>
            <a:r>
              <a:rPr lang="ru-RU" sz="2000" dirty="0" err="1">
                <a:latin typeface="Bahnschrift Light Condensed" panose="020B0502040204020203" pitchFamily="34" charset="0"/>
              </a:rPr>
              <a:t>аналіз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даних</a:t>
            </a:r>
            <a:endParaRPr lang="ru-RU" sz="2000" dirty="0">
              <a:latin typeface="Bahnschrift Light Condensed" panose="020B0502040204020203" pitchFamily="34" charset="0"/>
            </a:endParaRPr>
          </a:p>
          <a:p>
            <a:r>
              <a:rPr lang="ru-RU" sz="2000" dirty="0" err="1">
                <a:latin typeface="Bahnschrift Light Condensed" panose="020B0502040204020203" pitchFamily="34" charset="0"/>
              </a:rPr>
              <a:t>Порівняння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результатів</a:t>
            </a:r>
            <a:endParaRPr lang="ru-RU" sz="2000" dirty="0">
              <a:latin typeface="Bahnschrift Light Condensed" panose="020B0502040204020203" pitchFamily="34" charset="0"/>
            </a:endParaRPr>
          </a:p>
          <a:p>
            <a:r>
              <a:rPr lang="ru-RU" sz="2000" dirty="0" err="1">
                <a:latin typeface="Bahnschrift Light Condensed" panose="020B0502040204020203" pitchFamily="34" charset="0"/>
              </a:rPr>
              <a:t>Формулювання</a:t>
            </a:r>
            <a:r>
              <a:rPr lang="ru-RU" sz="2000" dirty="0">
                <a:latin typeface="Bahnschrift Light Condensed" panose="020B0502040204020203" pitchFamily="34" charset="0"/>
              </a:rPr>
              <a:t> </a:t>
            </a:r>
            <a:r>
              <a:rPr lang="ru-RU" sz="2000" dirty="0" err="1">
                <a:latin typeface="Bahnschrift Light Condensed" panose="020B0502040204020203" pitchFamily="34" charset="0"/>
              </a:rPr>
              <a:t>висновків</a:t>
            </a:r>
            <a:endParaRPr lang="ru-RU" sz="2000" dirty="0">
              <a:latin typeface="Bahnschrift Light Condensed" panose="020B0502040204020203" pitchFamily="3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061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пошуку</a:t>
            </a:r>
            <a:r>
              <a:rPr lang="ru-RU" sz="2800" dirty="0">
                <a:latin typeface="Bahnschrift Light Condensed" panose="020B0502040204020203" pitchFamily="34" charset="0"/>
              </a:rPr>
              <a:t> шляху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1" y="564275"/>
            <a:ext cx="3850292" cy="15303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114300" indent="0">
              <a:buNone/>
            </a:pPr>
            <a:r>
              <a:rPr lang="tr-TR" dirty="0"/>
              <a:t>Breadth First Search</a:t>
            </a:r>
            <a:endParaRPr lang="uk-UA" dirty="0"/>
          </a:p>
          <a:p>
            <a:r>
              <a:rPr lang="uk-UA" dirty="0"/>
              <a:t>шукає найкоротший шлях</a:t>
            </a:r>
          </a:p>
          <a:p>
            <a:r>
              <a:rPr lang="ru-RU" dirty="0" err="1"/>
              <a:t>досліджує</a:t>
            </a:r>
            <a:r>
              <a:rPr lang="ru-RU" dirty="0"/>
              <a:t> граф </a:t>
            </a:r>
            <a:r>
              <a:rPr lang="ru-RU" dirty="0" err="1"/>
              <a:t>рівень</a:t>
            </a:r>
            <a:r>
              <a:rPr lang="ru-RU" dirty="0"/>
              <a:t> за </a:t>
            </a:r>
            <a:r>
              <a:rPr lang="ru-RU" dirty="0" err="1"/>
              <a:t>рівнем</a:t>
            </a:r>
            <a:endParaRPr lang="uk-UA" dirty="0"/>
          </a:p>
          <a:p>
            <a:pPr marL="114300" indent="0">
              <a:buNone/>
            </a:pPr>
            <a:r>
              <a:rPr lang="uk-UA" dirty="0"/>
              <a:t> </a:t>
            </a:r>
            <a:endParaRPr lang="ru-RU" dirty="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5684518-609E-410D-8F06-B6D859D9A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94652"/>
            <a:ext cx="3850292" cy="304884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79DECB-410D-4B98-B2D6-5C8C3250D4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8698" y="2571750"/>
            <a:ext cx="4305300" cy="256578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1E08FB6-A381-4A68-80A7-3CFB356F35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8699" y="0"/>
            <a:ext cx="4305301" cy="249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90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6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 err="1">
                <a:latin typeface="Bahnschrift Light Condensed" panose="020B0502040204020203" pitchFamily="34" charset="0"/>
              </a:rPr>
              <a:t>Алгоритми</a:t>
            </a:r>
            <a:r>
              <a:rPr lang="ru-RU" sz="2800" dirty="0">
                <a:latin typeface="Bahnschrift Light Condensed" panose="020B0502040204020203" pitchFamily="34" charset="0"/>
              </a:rPr>
              <a:t> </a:t>
            </a:r>
            <a:r>
              <a:rPr lang="ru-RU" sz="2800" dirty="0" err="1">
                <a:latin typeface="Bahnschrift Light Condensed" panose="020B0502040204020203" pitchFamily="34" charset="0"/>
              </a:rPr>
              <a:t>пошуку</a:t>
            </a:r>
            <a:r>
              <a:rPr lang="ru-RU" sz="2800" dirty="0">
                <a:latin typeface="Bahnschrift Light Condensed" panose="020B0502040204020203" pitchFamily="34" charset="0"/>
              </a:rPr>
              <a:t> шляху</a:t>
            </a:r>
            <a:endParaRPr sz="2800" u="sng" dirty="0">
              <a:latin typeface="Bahnschrift Light Condensed" panose="020B0502040204020203" pitchFamily="34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0" y="564275"/>
            <a:ext cx="4094357" cy="1394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114300" indent="0">
              <a:buNone/>
            </a:pPr>
            <a:r>
              <a:rPr lang="tr-TR" dirty="0"/>
              <a:t>Dijkstra</a:t>
            </a:r>
            <a:endParaRPr lang="uk-UA" dirty="0"/>
          </a:p>
          <a:p>
            <a:r>
              <a:rPr lang="uk-UA" dirty="0"/>
              <a:t>шукає найкоротший шлях</a:t>
            </a:r>
          </a:p>
          <a:p>
            <a:r>
              <a:rPr lang="ru-RU" dirty="0" err="1"/>
              <a:t>використовує</a:t>
            </a:r>
            <a:r>
              <a:rPr lang="ru-RU" dirty="0"/>
              <a:t> </a:t>
            </a:r>
            <a:r>
              <a:rPr lang="ru-RU" dirty="0" err="1"/>
              <a:t>пріоритетну</a:t>
            </a:r>
            <a:r>
              <a:rPr lang="ru-RU" dirty="0"/>
              <a:t> </a:t>
            </a:r>
            <a:r>
              <a:rPr lang="ru-RU" dirty="0" err="1"/>
              <a:t>чергу</a:t>
            </a:r>
            <a:r>
              <a:rPr lang="ru-RU" dirty="0"/>
              <a:t> для </a:t>
            </a:r>
            <a:r>
              <a:rPr lang="ru-RU" dirty="0" err="1"/>
              <a:t>поступового</a:t>
            </a:r>
            <a:r>
              <a:rPr lang="ru-RU" dirty="0"/>
              <a:t> </a:t>
            </a:r>
            <a:r>
              <a:rPr lang="ru-RU" dirty="0" err="1"/>
              <a:t>розширення</a:t>
            </a:r>
            <a:endParaRPr lang="uk-UA" dirty="0"/>
          </a:p>
          <a:p>
            <a:pPr marL="114300" indent="0">
              <a:buNone/>
            </a:pPr>
            <a:endParaRPr lang="ru-RU" dirty="0"/>
          </a:p>
          <a:p>
            <a:endParaRPr lang="ru-RU" dirty="0"/>
          </a:p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endParaRPr lang="ru-RU" dirty="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65BF95D-438F-45B1-8AC8-184BC895A4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58340"/>
            <a:ext cx="4094357" cy="31851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4DB94B-22DE-421F-A7FC-F98DC591B6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8690" y="2571751"/>
            <a:ext cx="4315310" cy="25717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402D3D7-F10C-4BBA-888B-4022F56D03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0873" y="-1"/>
            <a:ext cx="4313128" cy="257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059901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545</Words>
  <Application>Microsoft Office PowerPoint</Application>
  <PresentationFormat>Экран (16:9)</PresentationFormat>
  <Paragraphs>106</Paragraphs>
  <Slides>23</Slides>
  <Notes>23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9" baseType="lpstr">
      <vt:lpstr>Economica</vt:lpstr>
      <vt:lpstr>Arial</vt:lpstr>
      <vt:lpstr>Times New Roman</vt:lpstr>
      <vt:lpstr>Bahnschrift Light Condensed</vt:lpstr>
      <vt:lpstr>Open Sans</vt:lpstr>
      <vt:lpstr>Luxe</vt:lpstr>
      <vt:lpstr>Дослідження методів створення штучного інтелекту для різних сценаріїв гри на платформі Unity</vt:lpstr>
      <vt:lpstr>Введення</vt:lpstr>
      <vt:lpstr>Дослідження</vt:lpstr>
      <vt:lpstr>Проблематика</vt:lpstr>
      <vt:lpstr>Задачі</vt:lpstr>
      <vt:lpstr>Інструменти розробки</vt:lpstr>
      <vt:lpstr>Методологія</vt:lpstr>
      <vt:lpstr>Алгоритми пошуку шляху</vt:lpstr>
      <vt:lpstr>Алгоритми пошуку шляху</vt:lpstr>
      <vt:lpstr>Алгоритми пошуку шляху</vt:lpstr>
      <vt:lpstr>Алгоритми пошуку шляху</vt:lpstr>
      <vt:lpstr>Алгоритми пошуку шляху</vt:lpstr>
      <vt:lpstr>Алгоритми пошуку шляху</vt:lpstr>
      <vt:lpstr>Алгоритми пошуку шляху</vt:lpstr>
      <vt:lpstr>Алгоритми пошуку шляху</vt:lpstr>
      <vt:lpstr>Алгоритми пошуку шляху</vt:lpstr>
      <vt:lpstr>Алгоритми прийняття рішень</vt:lpstr>
      <vt:lpstr>Алгоритми прийняття рішень</vt:lpstr>
      <vt:lpstr>Алгоритми прийняття рішень</vt:lpstr>
      <vt:lpstr>Алгоритми прийняття рішень</vt:lpstr>
      <vt:lpstr>Публікація результатів </vt:lpstr>
      <vt:lpstr>Підсумки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Дослідження методів створення штучного інтелекту для різних сценаріїв гри на платформі Unity</dc:title>
  <cp:lastModifiedBy>Dmytro Pyliavskyi</cp:lastModifiedBy>
  <cp:revision>80</cp:revision>
  <dcterms:modified xsi:type="dcterms:W3CDTF">2024-06-08T11:20:07Z</dcterms:modified>
</cp:coreProperties>
</file>